
<file path=[Content_Types].xml><?xml version="1.0" encoding="utf-8"?>
<Types xmlns="http://schemas.openxmlformats.org/package/2006/content-types">
  <Default Extension="JPG" ContentType="image/jpeg"/>
  <Default Extension="emf" ContentType="image/x-emf"/>
  <Default Extension="xls" ContentType="application/vnd.ms-excel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wdp" ContentType="image/vnd.ms-photo"/>
  <Default Extension="png" ContentType="image/png"/>
  <Default Extension="wmf" ContentType="image/x-wmf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99" r:id="rId4"/>
    <p:sldId id="300" r:id="rId5"/>
    <p:sldId id="298" r:id="rId6"/>
    <p:sldId id="276" r:id="rId7"/>
    <p:sldId id="260" r:id="rId8"/>
    <p:sldId id="292" r:id="rId9"/>
    <p:sldId id="293" r:id="rId10"/>
    <p:sldId id="294" r:id="rId11"/>
    <p:sldId id="295" r:id="rId12"/>
    <p:sldId id="296" r:id="rId13"/>
    <p:sldId id="297" r:id="rId14"/>
    <p:sldId id="257" r:id="rId15"/>
    <p:sldId id="264" r:id="rId16"/>
    <p:sldId id="269" r:id="rId17"/>
    <p:sldId id="258" r:id="rId18"/>
    <p:sldId id="274" r:id="rId19"/>
    <p:sldId id="273" r:id="rId20"/>
    <p:sldId id="275" r:id="rId21"/>
    <p:sldId id="280" r:id="rId22"/>
    <p:sldId id="287" r:id="rId23"/>
    <p:sldId id="291" r:id="rId24"/>
    <p:sldId id="285" r:id="rId25"/>
    <p:sldId id="301" r:id="rId26"/>
    <p:sldId id="286" r:id="rId27"/>
    <p:sldId id="284" r:id="rId28"/>
    <p:sldId id="289" r:id="rId29"/>
    <p:sldId id="290" r:id="rId30"/>
    <p:sldId id="271" r:id="rId31"/>
    <p:sldId id="283" r:id="rId32"/>
    <p:sldId id="281" r:id="rId33"/>
    <p:sldId id="282" r:id="rId34"/>
    <p:sldId id="278" r:id="rId35"/>
    <p:sldId id="279" r:id="rId36"/>
    <p:sldId id="27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23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9ECB0-7DC4-4568-B5E5-CE23021E18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91303C1-3AC9-437B-8886-AA4B57B5BBDE}">
      <dgm:prSet phldrT="[Tekst]"/>
      <dgm:spPr/>
      <dgm:t>
        <a:bodyPr/>
        <a:lstStyle/>
        <a:p>
          <a:r>
            <a:rPr lang="en-US" dirty="0" smtClean="0"/>
            <a:t>System</a:t>
          </a:r>
          <a:endParaRPr lang="nl-NL" dirty="0"/>
        </a:p>
      </dgm:t>
    </dgm:pt>
    <dgm:pt modelId="{6C47EA57-B12C-47BD-8CBD-41122F900069}" type="parTrans" cxnId="{7FC065F0-56DB-4460-9E26-D3D7BD385F61}">
      <dgm:prSet/>
      <dgm:spPr/>
      <dgm:t>
        <a:bodyPr/>
        <a:lstStyle/>
        <a:p>
          <a:endParaRPr lang="nl-NL"/>
        </a:p>
      </dgm:t>
    </dgm:pt>
    <dgm:pt modelId="{71CF2063-0F56-4C6A-A823-47B2DFF1F723}" type="sibTrans" cxnId="{7FC065F0-56DB-4460-9E26-D3D7BD385F61}">
      <dgm:prSet/>
      <dgm:spPr/>
      <dgm:t>
        <a:bodyPr/>
        <a:lstStyle/>
        <a:p>
          <a:endParaRPr lang="nl-NL"/>
        </a:p>
      </dgm:t>
    </dgm:pt>
    <dgm:pt modelId="{AC2B909A-EFDA-4394-8AF7-5CFD06AFDF73}">
      <dgm:prSet phldrT="[Tekst]"/>
      <dgm:spPr/>
      <dgm:t>
        <a:bodyPr/>
        <a:lstStyle/>
        <a:p>
          <a:r>
            <a:rPr lang="en-US" dirty="0" smtClean="0"/>
            <a:t>Observations</a:t>
          </a:r>
          <a:endParaRPr lang="nl-NL" dirty="0"/>
        </a:p>
      </dgm:t>
    </dgm:pt>
    <dgm:pt modelId="{AE804BF9-9465-4870-B7B7-CBC176F1CDE0}" type="parTrans" cxnId="{461FBF60-6E32-4831-89B5-4CE2141ACF11}">
      <dgm:prSet/>
      <dgm:spPr/>
      <dgm:t>
        <a:bodyPr/>
        <a:lstStyle/>
        <a:p>
          <a:endParaRPr lang="nl-NL"/>
        </a:p>
      </dgm:t>
    </dgm:pt>
    <dgm:pt modelId="{AE16B89F-FD65-41BF-A2FF-3F5460512978}" type="sibTrans" cxnId="{461FBF60-6E32-4831-89B5-4CE2141ACF11}">
      <dgm:prSet/>
      <dgm:spPr/>
      <dgm:t>
        <a:bodyPr/>
        <a:lstStyle/>
        <a:p>
          <a:endParaRPr lang="nl-NL"/>
        </a:p>
      </dgm:t>
    </dgm:pt>
    <dgm:pt modelId="{44293C2A-3840-404D-AFEA-FAE44EDFA404}">
      <dgm:prSet phldrT="[Tekst]"/>
      <dgm:spPr/>
      <dgm:t>
        <a:bodyPr/>
        <a:lstStyle/>
        <a:p>
          <a:r>
            <a:rPr lang="en-US" dirty="0" smtClean="0"/>
            <a:t>Processing</a:t>
          </a:r>
          <a:endParaRPr lang="nl-NL" dirty="0"/>
        </a:p>
      </dgm:t>
    </dgm:pt>
    <dgm:pt modelId="{9695DD27-FCFA-40D9-A441-799FCDB5A27E}" type="parTrans" cxnId="{F9432FA7-99F2-4F90-9331-FF80EC28F886}">
      <dgm:prSet/>
      <dgm:spPr/>
      <dgm:t>
        <a:bodyPr/>
        <a:lstStyle/>
        <a:p>
          <a:endParaRPr lang="nl-NL"/>
        </a:p>
      </dgm:t>
    </dgm:pt>
    <dgm:pt modelId="{D202644D-CEA7-464A-9B02-DD8563308042}" type="sibTrans" cxnId="{F9432FA7-99F2-4F90-9331-FF80EC28F886}">
      <dgm:prSet/>
      <dgm:spPr/>
      <dgm:t>
        <a:bodyPr/>
        <a:lstStyle/>
        <a:p>
          <a:endParaRPr lang="nl-NL"/>
        </a:p>
      </dgm:t>
    </dgm:pt>
    <dgm:pt modelId="{8291346F-F075-41BD-B35C-11D8C49BD2A4}">
      <dgm:prSet phldrT="[Tekst]"/>
      <dgm:spPr/>
      <dgm:t>
        <a:bodyPr/>
        <a:lstStyle/>
        <a:p>
          <a:r>
            <a:rPr lang="en-US" dirty="0" smtClean="0"/>
            <a:t>model</a:t>
          </a:r>
          <a:endParaRPr lang="nl-NL" dirty="0"/>
        </a:p>
      </dgm:t>
    </dgm:pt>
    <dgm:pt modelId="{EC395A90-78CD-4EC6-903C-58CA3CD585F4}" type="parTrans" cxnId="{62C28D20-B33D-47ED-8717-33553C40F366}">
      <dgm:prSet/>
      <dgm:spPr/>
      <dgm:t>
        <a:bodyPr/>
        <a:lstStyle/>
        <a:p>
          <a:endParaRPr lang="nl-NL"/>
        </a:p>
      </dgm:t>
    </dgm:pt>
    <dgm:pt modelId="{7C2AE1B8-A8BE-465A-95E3-8CB336163B5A}" type="sibTrans" cxnId="{62C28D20-B33D-47ED-8717-33553C40F366}">
      <dgm:prSet/>
      <dgm:spPr/>
      <dgm:t>
        <a:bodyPr/>
        <a:lstStyle/>
        <a:p>
          <a:endParaRPr lang="nl-NL"/>
        </a:p>
      </dgm:t>
    </dgm:pt>
    <dgm:pt modelId="{13E7588B-BA92-47A5-97A5-D65481C7D1F8}" type="pres">
      <dgm:prSet presAssocID="{2FD9ECB0-7DC4-4568-B5E5-CE23021E1809}" presName="CompostProcess" presStyleCnt="0">
        <dgm:presLayoutVars>
          <dgm:dir/>
          <dgm:resizeHandles val="exact"/>
        </dgm:presLayoutVars>
      </dgm:prSet>
      <dgm:spPr/>
    </dgm:pt>
    <dgm:pt modelId="{1FC078AD-57A5-427C-AA23-FA7C1FA51DC0}" type="pres">
      <dgm:prSet presAssocID="{2FD9ECB0-7DC4-4568-B5E5-CE23021E1809}" presName="arrow" presStyleLbl="bgShp" presStyleIdx="0" presStyleCnt="1"/>
      <dgm:spPr/>
    </dgm:pt>
    <dgm:pt modelId="{AFF2E751-EABD-4432-B1D9-86D7914B9D07}" type="pres">
      <dgm:prSet presAssocID="{2FD9ECB0-7DC4-4568-B5E5-CE23021E1809}" presName="linearProcess" presStyleCnt="0"/>
      <dgm:spPr/>
    </dgm:pt>
    <dgm:pt modelId="{EF49CB9E-7F4D-4238-9FE0-FDDC6054B60F}" type="pres">
      <dgm:prSet presAssocID="{891303C1-3AC9-437B-8886-AA4B57B5BBD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2CC94D-F1AA-4A6F-B49E-B9B9873BEC81}" type="pres">
      <dgm:prSet presAssocID="{71CF2063-0F56-4C6A-A823-47B2DFF1F723}" presName="sibTrans" presStyleCnt="0"/>
      <dgm:spPr/>
    </dgm:pt>
    <dgm:pt modelId="{AB3E1B64-373D-453E-8218-FD05F38861C9}" type="pres">
      <dgm:prSet presAssocID="{AC2B909A-EFDA-4394-8AF7-5CFD06AFDF7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363AD3B-1527-469A-90D8-999FCB686B9C}" type="pres">
      <dgm:prSet presAssocID="{AE16B89F-FD65-41BF-A2FF-3F5460512978}" presName="sibTrans" presStyleCnt="0"/>
      <dgm:spPr/>
    </dgm:pt>
    <dgm:pt modelId="{F8AB0408-0EA7-402A-90B1-51119553C4F3}" type="pres">
      <dgm:prSet presAssocID="{44293C2A-3840-404D-AFEA-FAE44EDFA40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AF335F-8F49-4CD5-B463-22354CAEAA73}" type="pres">
      <dgm:prSet presAssocID="{D202644D-CEA7-464A-9B02-DD8563308042}" presName="sibTrans" presStyleCnt="0"/>
      <dgm:spPr/>
    </dgm:pt>
    <dgm:pt modelId="{75163ED6-5C58-4665-A207-7345E7A21161}" type="pres">
      <dgm:prSet presAssocID="{8291346F-F075-41BD-B35C-11D8C49BD2A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B933DCF-57A1-4740-A9F9-6D298CCD8AEF}" type="presOf" srcId="{2FD9ECB0-7DC4-4568-B5E5-CE23021E1809}" destId="{13E7588B-BA92-47A5-97A5-D65481C7D1F8}" srcOrd="0" destOrd="0" presId="urn:microsoft.com/office/officeart/2005/8/layout/hProcess9"/>
    <dgm:cxn modelId="{F9432FA7-99F2-4F90-9331-FF80EC28F886}" srcId="{2FD9ECB0-7DC4-4568-B5E5-CE23021E1809}" destId="{44293C2A-3840-404D-AFEA-FAE44EDFA404}" srcOrd="2" destOrd="0" parTransId="{9695DD27-FCFA-40D9-A441-799FCDB5A27E}" sibTransId="{D202644D-CEA7-464A-9B02-DD8563308042}"/>
    <dgm:cxn modelId="{564752AB-5D54-C049-A838-FE1B3940C92F}" type="presOf" srcId="{AC2B909A-EFDA-4394-8AF7-5CFD06AFDF73}" destId="{AB3E1B64-373D-453E-8218-FD05F38861C9}" srcOrd="0" destOrd="0" presId="urn:microsoft.com/office/officeart/2005/8/layout/hProcess9"/>
    <dgm:cxn modelId="{491E64B8-8F3B-CC4E-ACE2-FE7606477AA5}" type="presOf" srcId="{8291346F-F075-41BD-B35C-11D8C49BD2A4}" destId="{75163ED6-5C58-4665-A207-7345E7A21161}" srcOrd="0" destOrd="0" presId="urn:microsoft.com/office/officeart/2005/8/layout/hProcess9"/>
    <dgm:cxn modelId="{461FBF60-6E32-4831-89B5-4CE2141ACF11}" srcId="{2FD9ECB0-7DC4-4568-B5E5-CE23021E1809}" destId="{AC2B909A-EFDA-4394-8AF7-5CFD06AFDF73}" srcOrd="1" destOrd="0" parTransId="{AE804BF9-9465-4870-B7B7-CBC176F1CDE0}" sibTransId="{AE16B89F-FD65-41BF-A2FF-3F5460512978}"/>
    <dgm:cxn modelId="{62C28D20-B33D-47ED-8717-33553C40F366}" srcId="{2FD9ECB0-7DC4-4568-B5E5-CE23021E1809}" destId="{8291346F-F075-41BD-B35C-11D8C49BD2A4}" srcOrd="3" destOrd="0" parTransId="{EC395A90-78CD-4EC6-903C-58CA3CD585F4}" sibTransId="{7C2AE1B8-A8BE-465A-95E3-8CB336163B5A}"/>
    <dgm:cxn modelId="{394C8519-373B-774E-A2D8-1E45489FC1AA}" type="presOf" srcId="{44293C2A-3840-404D-AFEA-FAE44EDFA404}" destId="{F8AB0408-0EA7-402A-90B1-51119553C4F3}" srcOrd="0" destOrd="0" presId="urn:microsoft.com/office/officeart/2005/8/layout/hProcess9"/>
    <dgm:cxn modelId="{9FECE88A-46C8-144B-AAED-8DF7F0399AD9}" type="presOf" srcId="{891303C1-3AC9-437B-8886-AA4B57B5BBDE}" destId="{EF49CB9E-7F4D-4238-9FE0-FDDC6054B60F}" srcOrd="0" destOrd="0" presId="urn:microsoft.com/office/officeart/2005/8/layout/hProcess9"/>
    <dgm:cxn modelId="{7FC065F0-56DB-4460-9E26-D3D7BD385F61}" srcId="{2FD9ECB0-7DC4-4568-B5E5-CE23021E1809}" destId="{891303C1-3AC9-437B-8886-AA4B57B5BBDE}" srcOrd="0" destOrd="0" parTransId="{6C47EA57-B12C-47BD-8CBD-41122F900069}" sibTransId="{71CF2063-0F56-4C6A-A823-47B2DFF1F723}"/>
    <dgm:cxn modelId="{C4EB6846-5207-CA47-9156-C48101533009}" type="presParOf" srcId="{13E7588B-BA92-47A5-97A5-D65481C7D1F8}" destId="{1FC078AD-57A5-427C-AA23-FA7C1FA51DC0}" srcOrd="0" destOrd="0" presId="urn:microsoft.com/office/officeart/2005/8/layout/hProcess9"/>
    <dgm:cxn modelId="{CEDBFEAE-D328-784E-9C01-CBF7E9885B10}" type="presParOf" srcId="{13E7588B-BA92-47A5-97A5-D65481C7D1F8}" destId="{AFF2E751-EABD-4432-B1D9-86D7914B9D07}" srcOrd="1" destOrd="0" presId="urn:microsoft.com/office/officeart/2005/8/layout/hProcess9"/>
    <dgm:cxn modelId="{9C295085-5A0D-2745-8331-7209E45F5187}" type="presParOf" srcId="{AFF2E751-EABD-4432-B1D9-86D7914B9D07}" destId="{EF49CB9E-7F4D-4238-9FE0-FDDC6054B60F}" srcOrd="0" destOrd="0" presId="urn:microsoft.com/office/officeart/2005/8/layout/hProcess9"/>
    <dgm:cxn modelId="{37E30590-3735-4148-8876-B7FA312ED159}" type="presParOf" srcId="{AFF2E751-EABD-4432-B1D9-86D7914B9D07}" destId="{572CC94D-F1AA-4A6F-B49E-B9B9873BEC81}" srcOrd="1" destOrd="0" presId="urn:microsoft.com/office/officeart/2005/8/layout/hProcess9"/>
    <dgm:cxn modelId="{9A703B89-E10E-B04A-B4AA-1E2C1BCD76AD}" type="presParOf" srcId="{AFF2E751-EABD-4432-B1D9-86D7914B9D07}" destId="{AB3E1B64-373D-453E-8218-FD05F38861C9}" srcOrd="2" destOrd="0" presId="urn:microsoft.com/office/officeart/2005/8/layout/hProcess9"/>
    <dgm:cxn modelId="{55ACC5E4-FB93-BD42-B0F7-6124B34D4171}" type="presParOf" srcId="{AFF2E751-EABD-4432-B1D9-86D7914B9D07}" destId="{5363AD3B-1527-469A-90D8-999FCB686B9C}" srcOrd="3" destOrd="0" presId="urn:microsoft.com/office/officeart/2005/8/layout/hProcess9"/>
    <dgm:cxn modelId="{FF60E49E-F58A-B448-8411-647CADAF77D3}" type="presParOf" srcId="{AFF2E751-EABD-4432-B1D9-86D7914B9D07}" destId="{F8AB0408-0EA7-402A-90B1-51119553C4F3}" srcOrd="4" destOrd="0" presId="urn:microsoft.com/office/officeart/2005/8/layout/hProcess9"/>
    <dgm:cxn modelId="{B4BDE7F1-39FB-C440-8061-95313214FD63}" type="presParOf" srcId="{AFF2E751-EABD-4432-B1D9-86D7914B9D07}" destId="{EBAF335F-8F49-4CD5-B463-22354CAEAA73}" srcOrd="5" destOrd="0" presId="urn:microsoft.com/office/officeart/2005/8/layout/hProcess9"/>
    <dgm:cxn modelId="{7BEDF5F9-7185-6E4D-94DB-4D8956F06A52}" type="presParOf" srcId="{AFF2E751-EABD-4432-B1D9-86D7914B9D07}" destId="{75163ED6-5C58-4665-A207-7345E7A2116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078AD-57A5-427C-AA23-FA7C1FA51DC0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9CB9E-7F4D-4238-9FE0-FDDC6054B60F}">
      <dsp:nvSpPr>
        <dsp:cNvPr id="0" name=""/>
        <dsp:cNvSpPr/>
      </dsp:nvSpPr>
      <dsp:spPr>
        <a:xfrm>
          <a:off x="563" y="1219199"/>
          <a:ext cx="1458196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System</a:t>
          </a:r>
          <a:endParaRPr lang="nl-NL" sz="1700" kern="1200" dirty="0"/>
        </a:p>
      </dsp:txBody>
      <dsp:txXfrm>
        <a:off x="71746" y="1290382"/>
        <a:ext cx="1315830" cy="1483234"/>
      </dsp:txXfrm>
    </dsp:sp>
    <dsp:sp modelId="{AB3E1B64-373D-453E-8218-FD05F38861C9}">
      <dsp:nvSpPr>
        <dsp:cNvPr id="0" name=""/>
        <dsp:cNvSpPr/>
      </dsp:nvSpPr>
      <dsp:spPr>
        <a:xfrm>
          <a:off x="1546122" y="1219199"/>
          <a:ext cx="1458196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Observations</a:t>
          </a:r>
          <a:endParaRPr lang="nl-NL" sz="1700" kern="1200" dirty="0"/>
        </a:p>
      </dsp:txBody>
      <dsp:txXfrm>
        <a:off x="1617305" y="1290382"/>
        <a:ext cx="1315830" cy="1483234"/>
      </dsp:txXfrm>
    </dsp:sp>
    <dsp:sp modelId="{F8AB0408-0EA7-402A-90B1-51119553C4F3}">
      <dsp:nvSpPr>
        <dsp:cNvPr id="0" name=""/>
        <dsp:cNvSpPr/>
      </dsp:nvSpPr>
      <dsp:spPr>
        <a:xfrm>
          <a:off x="3091681" y="1219199"/>
          <a:ext cx="1458196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Processing</a:t>
          </a:r>
          <a:endParaRPr lang="nl-NL" sz="1700" kern="1200" dirty="0"/>
        </a:p>
      </dsp:txBody>
      <dsp:txXfrm>
        <a:off x="3162864" y="1290382"/>
        <a:ext cx="1315830" cy="1483234"/>
      </dsp:txXfrm>
    </dsp:sp>
    <dsp:sp modelId="{75163ED6-5C58-4665-A207-7345E7A21161}">
      <dsp:nvSpPr>
        <dsp:cNvPr id="0" name=""/>
        <dsp:cNvSpPr/>
      </dsp:nvSpPr>
      <dsp:spPr>
        <a:xfrm>
          <a:off x="4637239" y="1219199"/>
          <a:ext cx="1458196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model</a:t>
          </a:r>
          <a:endParaRPr lang="nl-NL" sz="1700" kern="1200" dirty="0"/>
        </a:p>
      </dsp:txBody>
      <dsp:txXfrm>
        <a:off x="4708422" y="1290382"/>
        <a:ext cx="1315830" cy="1483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2.emf"/><Relationship Id="rId5" Type="http://schemas.openxmlformats.org/officeDocument/2006/relationships/image" Target="../media/image37.emf"/><Relationship Id="rId1" Type="http://schemas.openxmlformats.org/officeDocument/2006/relationships/image" Target="../media/image34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4.emf"/><Relationship Id="rId2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2.emf"/><Relationship Id="rId5" Type="http://schemas.openxmlformats.org/officeDocument/2006/relationships/image" Target="../media/image37.emf"/><Relationship Id="rId1" Type="http://schemas.openxmlformats.org/officeDocument/2006/relationships/image" Target="../media/image34.emf"/><Relationship Id="rId2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2.emf"/><Relationship Id="rId5" Type="http://schemas.openxmlformats.org/officeDocument/2006/relationships/image" Target="../media/image37.emf"/><Relationship Id="rId1" Type="http://schemas.openxmlformats.org/officeDocument/2006/relationships/image" Target="../media/image34.emf"/><Relationship Id="rId2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1E716-C319-524A-A2F8-0D355D046B8A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2853E-AE0B-3C47-BFC4-37A88932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6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08106" indent="-272348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9393" indent="-217879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5151" indent="-217879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0908" indent="-217879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60E7A4-4187-6243-BE43-34F60A141C08}" type="slidenum">
              <a:rPr lang="nl-NL" b="0">
                <a:latin typeface="Times New Roman" charset="0"/>
              </a:rPr>
              <a:pPr/>
              <a:t>3</a:t>
            </a:fld>
            <a:endParaRPr lang="nl-NL" b="0"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19595-A724-43BC-B3B5-FEEE7A0D1FDE}" type="slidenum">
              <a:rPr lang="nl-NL" smtClean="0"/>
              <a:pPr/>
              <a:t>13</a:t>
            </a:fld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19595-A724-43BC-B3B5-FEEE7A0D1FDE}" type="slidenum">
              <a:rPr lang="nl-NL" smtClean="0"/>
              <a:pPr/>
              <a:t>15</a:t>
            </a:fld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DE256C-04B6-4ABF-8AE7-A8C09AE5DCB0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151EB-9353-41C6-A9A9-A8445AAA64E6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074613-C391-264F-8F55-17035BDA9B3B}" type="slidenum">
              <a:rPr lang="nl-NL">
                <a:latin typeface="Calibri" charset="0"/>
              </a:rPr>
              <a:pPr eaLnBrk="1" hangingPunct="1"/>
              <a:t>24</a:t>
            </a:fld>
            <a:endParaRPr lang="nl-NL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9334EE-5DB5-9C4A-95E1-6D6FACC3E206}" type="slidenum">
              <a:rPr lang="nl-NL">
                <a:latin typeface="Calibri" charset="0"/>
              </a:rPr>
              <a:pPr eaLnBrk="1" hangingPunct="1"/>
              <a:t>25</a:t>
            </a:fld>
            <a:endParaRPr lang="nl-NL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6ACB8-C765-964A-B51C-6810F6A7AB3B}" type="slidenum">
              <a:rPr lang="nl-NL"/>
              <a:pPr/>
              <a:t>26</a:t>
            </a:fld>
            <a:endParaRPr lang="nl-NL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08106" indent="-27234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9393" indent="-2178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5151" indent="-2178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0908" indent="-2178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5352A1-DDF6-A449-8EC5-AE148E0785BF}" type="slidenum">
              <a:rPr lang="nl-NL">
                <a:latin typeface="Times New Roman" charset="0"/>
              </a:rPr>
              <a:pPr/>
              <a:t>27</a:t>
            </a:fld>
            <a:endParaRPr lang="nl-NL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BF09ED-20CB-0A4D-93B1-04EDAEDBA25E}" type="slidenum">
              <a:rPr lang="nl-NL">
                <a:latin typeface="Calibri" charset="0"/>
              </a:rPr>
              <a:pPr eaLnBrk="1" hangingPunct="1"/>
              <a:t>33</a:t>
            </a:fld>
            <a:endParaRPr lang="nl-NL">
              <a:latin typeface="Calibri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08106" indent="-272348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9393" indent="-217879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5151" indent="-217879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0908" indent="-217879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22485B-F823-024D-99C6-12CF166C0A3E}" type="slidenum">
              <a:rPr lang="nl-NL" b="0">
                <a:latin typeface="Times New Roman" charset="0"/>
              </a:rPr>
              <a:pPr/>
              <a:t>4</a:t>
            </a:fld>
            <a:endParaRPr lang="nl-NL" b="0"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A89E104-0185-F741-8F90-5B181D61EA51}" type="slidenum">
              <a:rPr lang="nl-NL">
                <a:latin typeface="Calibri" charset="0"/>
              </a:rPr>
              <a:pPr eaLnBrk="1" hangingPunct="1"/>
              <a:t>5</a:t>
            </a:fld>
            <a:endParaRPr lang="nl-NL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151EB-9353-41C6-A9A9-A8445AAA64E6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1FA17-DAF3-492A-842B-E6DE18C06BBE}" type="slidenum">
              <a:rPr lang="nl-NL"/>
              <a:pPr/>
              <a:t>8</a:t>
            </a:fld>
            <a:endParaRPr lang="nl-NL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4DF33-8019-4431-8A7C-A7920629C041}" type="slidenum">
              <a:rPr lang="nl-NL"/>
              <a:pPr/>
              <a:t>9</a:t>
            </a:fld>
            <a:endParaRPr lang="nl-NL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DBE45-E909-40D9-A2D4-A48925DFB212}" type="slidenum">
              <a:rPr lang="nl-NL"/>
              <a:pPr/>
              <a:t>10</a:t>
            </a:fld>
            <a:endParaRPr lang="nl-NL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080D2-8460-4397-A271-83784D8984E4}" type="slidenum">
              <a:rPr lang="nl-NL" smtClean="0"/>
              <a:pPr/>
              <a:t>11</a:t>
            </a:fld>
            <a:endParaRPr 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E53F4-0C92-4EBD-9F94-D39A90CB116F}" type="slidenum">
              <a:rPr lang="nl-NL"/>
              <a:pPr/>
              <a:t>12</a:t>
            </a:fld>
            <a:endParaRPr lang="nl-NL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C6C-202D-044A-9F0E-912848F6A0A1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4DB3-AF85-3143-9875-A4FDF6B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4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C6C-202D-044A-9F0E-912848F6A0A1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4DB3-AF85-3143-9875-A4FDF6B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3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C6C-202D-044A-9F0E-912848F6A0A1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4DB3-AF85-3143-9875-A4FDF6B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D35C-0CE5-4BE5-9B79-0BC7634DEC9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08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463" y="100013"/>
            <a:ext cx="8855075" cy="685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17488" y="1214438"/>
            <a:ext cx="4278312" cy="5143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214438"/>
            <a:ext cx="4278313" cy="2495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278313" cy="2495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10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C6C-202D-044A-9F0E-912848F6A0A1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4DB3-AF85-3143-9875-A4FDF6B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C6C-202D-044A-9F0E-912848F6A0A1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4DB3-AF85-3143-9875-A4FDF6B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2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C6C-202D-044A-9F0E-912848F6A0A1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4DB3-AF85-3143-9875-A4FDF6B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C6C-202D-044A-9F0E-912848F6A0A1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4DB3-AF85-3143-9875-A4FDF6B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C6C-202D-044A-9F0E-912848F6A0A1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4DB3-AF85-3143-9875-A4FDF6B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3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C6C-202D-044A-9F0E-912848F6A0A1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4DB3-AF85-3143-9875-A4FDF6B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C6C-202D-044A-9F0E-912848F6A0A1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4DB3-AF85-3143-9875-A4FDF6B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C6C-202D-044A-9F0E-912848F6A0A1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4DB3-AF85-3143-9875-A4FDF6B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1C6C-202D-044A-9F0E-912848F6A0A1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4DB3-AF85-3143-9875-A4FDF6B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9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34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3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1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26.bin"/><Relationship Id="rId15" Type="http://schemas.openxmlformats.org/officeDocument/2006/relationships/image" Target="../media/image4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33.bin"/><Relationship Id="rId15" Type="http://schemas.openxmlformats.org/officeDocument/2006/relationships/image" Target="../media/image40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oleObject" Target="../embeddings/Microsoft_Excel_97_-_2004_Worksheet1.xls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gif"/><Relationship Id="rId11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08617" y="0"/>
            <a:ext cx="11211195" cy="6963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059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Facticity, Complexity and Big Data</a:t>
            </a:r>
            <a:endParaRPr lang="en-US" sz="6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834"/>
            <a:ext cx="6400800" cy="1752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Pieter Adriaans</a:t>
            </a:r>
            <a:endParaRPr lang="en-US" sz="36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en-US" sz="36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IvI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, SNE group </a:t>
            </a:r>
            <a:r>
              <a:rPr lang="en-US" sz="36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Universiteit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van Amsterdam </a:t>
            </a:r>
            <a:endParaRPr lang="en-US" sz="36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85" y="6063435"/>
            <a:ext cx="3278553" cy="541270"/>
          </a:xfrm>
          <a:prstGeom prst="rect">
            <a:avLst/>
          </a:prstGeom>
        </p:spPr>
      </p:pic>
      <p:pic>
        <p:nvPicPr>
          <p:cNvPr id="6" name="Picture 5" descr="Screen Shot 2014-10-29 at 13.58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96" y="6063434"/>
            <a:ext cx="1664295" cy="540765"/>
          </a:xfrm>
          <a:prstGeom prst="rect">
            <a:avLst/>
          </a:prstGeom>
        </p:spPr>
      </p:pic>
      <p:pic>
        <p:nvPicPr>
          <p:cNvPr id="7" name="Picture 6" descr="Screen Shot 2014-10-29 at 18.12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44" y="6109202"/>
            <a:ext cx="2710303" cy="4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9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ChangeArrowheads="1"/>
          </p:cNvSpPr>
          <p:nvPr/>
        </p:nvSpPr>
        <p:spPr bwMode="auto">
          <a:xfrm>
            <a:off x="539750" y="1485900"/>
            <a:ext cx="3671888" cy="3887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30467" name="Oval 3"/>
          <p:cNvSpPr>
            <a:spLocks noChangeArrowheads="1"/>
          </p:cNvSpPr>
          <p:nvPr/>
        </p:nvSpPr>
        <p:spPr bwMode="auto">
          <a:xfrm>
            <a:off x="1692275" y="2133600"/>
            <a:ext cx="2016125" cy="2519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30468" name="Oval 4"/>
          <p:cNvSpPr>
            <a:spLocks noChangeArrowheads="1"/>
          </p:cNvSpPr>
          <p:nvPr/>
        </p:nvSpPr>
        <p:spPr bwMode="auto">
          <a:xfrm>
            <a:off x="2339975" y="2852738"/>
            <a:ext cx="1079500" cy="1152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Data</a:t>
            </a:r>
            <a:endParaRPr lang="nl-NL" b="0"/>
          </a:p>
        </p:txBody>
      </p:sp>
      <p:sp>
        <p:nvSpPr>
          <p:cNvPr id="830469" name="Text Box 5"/>
          <p:cNvSpPr txBox="1">
            <a:spLocks noChangeArrowheads="1"/>
          </p:cNvSpPr>
          <p:nvPr/>
        </p:nvSpPr>
        <p:spPr bwMode="auto">
          <a:xfrm>
            <a:off x="1116013" y="35020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b="0"/>
          </a:p>
        </p:txBody>
      </p:sp>
      <p:sp>
        <p:nvSpPr>
          <p:cNvPr id="830470" name="Text Box 6"/>
          <p:cNvSpPr txBox="1">
            <a:spLocks noChangeArrowheads="1"/>
          </p:cNvSpPr>
          <p:nvPr/>
        </p:nvSpPr>
        <p:spPr bwMode="auto">
          <a:xfrm>
            <a:off x="684213" y="1628775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Universe</a:t>
            </a:r>
            <a:endParaRPr lang="nl-NL" b="0"/>
          </a:p>
        </p:txBody>
      </p:sp>
      <p:sp>
        <p:nvSpPr>
          <p:cNvPr id="8304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conventions</a:t>
            </a:r>
            <a:endParaRPr lang="nl-NL"/>
          </a:p>
        </p:txBody>
      </p:sp>
      <p:sp>
        <p:nvSpPr>
          <p:cNvPr id="830472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nl-NL" sz="1700"/>
          </a:p>
        </p:txBody>
      </p:sp>
      <p:sp>
        <p:nvSpPr>
          <p:cNvPr id="830473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U = Universe</a:t>
            </a:r>
          </a:p>
          <a:p>
            <a:r>
              <a:rPr lang="en-US" sz="2000"/>
              <a:t>M = Model </a:t>
            </a:r>
          </a:p>
          <a:p>
            <a:r>
              <a:rPr lang="en-US" sz="2000"/>
              <a:t>D = Data Set</a:t>
            </a:r>
          </a:p>
          <a:p>
            <a:r>
              <a:rPr lang="en-US" sz="2000"/>
              <a:t>For the moment M and D are finite </a:t>
            </a:r>
          </a:p>
          <a:p>
            <a:r>
              <a:rPr lang="en-US" sz="2000"/>
              <a:t>|M| = m </a:t>
            </a:r>
          </a:p>
          <a:p>
            <a:r>
              <a:rPr lang="en-US" sz="2000"/>
              <a:t>|D| = d</a:t>
            </a:r>
            <a:endParaRPr lang="nl-NL" sz="2000"/>
          </a:p>
        </p:txBody>
      </p:sp>
      <p:sp>
        <p:nvSpPr>
          <p:cNvPr id="830474" name="Text Box 10"/>
          <p:cNvSpPr txBox="1">
            <a:spLocks noChangeArrowheads="1"/>
          </p:cNvSpPr>
          <p:nvPr/>
        </p:nvSpPr>
        <p:spPr bwMode="auto">
          <a:xfrm>
            <a:off x="2339975" y="23495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Model</a:t>
            </a:r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30547432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44463" y="366713"/>
            <a:ext cx="8855075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Selecting the best model according to Bayes</a:t>
            </a:r>
            <a:endParaRPr lang="nl-NL" sz="3600" smtClean="0"/>
          </a:p>
        </p:txBody>
      </p:sp>
      <p:graphicFrame>
        <p:nvGraphicFramePr>
          <p:cNvPr id="3074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62350" y="1341438"/>
          <a:ext cx="533082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4" imgW="2463480" imgH="1117440" progId="Equation.3">
                  <p:embed/>
                </p:oleObj>
              </mc:Choice>
              <mc:Fallback>
                <p:oleObj name="Equation" r:id="rId4" imgW="246348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1341438"/>
                        <a:ext cx="5330825" cy="241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250825" y="1484313"/>
            <a:ext cx="2952750" cy="37449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077" name="Oval 3"/>
          <p:cNvSpPr>
            <a:spLocks noChangeArrowheads="1"/>
          </p:cNvSpPr>
          <p:nvPr/>
        </p:nvSpPr>
        <p:spPr bwMode="auto">
          <a:xfrm>
            <a:off x="1071563" y="2108200"/>
            <a:ext cx="1558925" cy="24272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078" name="Oval 4"/>
          <p:cNvSpPr>
            <a:spLocks noChangeArrowheads="1"/>
          </p:cNvSpPr>
          <p:nvPr/>
        </p:nvSpPr>
        <p:spPr bwMode="auto">
          <a:xfrm>
            <a:off x="1571625" y="2801938"/>
            <a:ext cx="835025" cy="11096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  <a:endParaRPr lang="nl-NL"/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625475" y="3425825"/>
            <a:ext cx="8921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290513" y="1622425"/>
            <a:ext cx="841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Universe</a:t>
            </a:r>
            <a:endParaRPr lang="nl-NL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571625" y="2316163"/>
            <a:ext cx="6238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Model</a:t>
            </a:r>
            <a:endParaRPr lang="nl-NL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736600" y="2386013"/>
            <a:ext cx="2060575" cy="1663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 rot="-1736969">
            <a:off x="625475" y="2870200"/>
            <a:ext cx="2062163" cy="1665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 rot="2261689">
            <a:off x="1069975" y="2801938"/>
            <a:ext cx="2062163" cy="1663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5238750" y="3933825"/>
            <a:ext cx="1493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Model Code </a:t>
            </a:r>
            <a:endParaRPr lang="nl-NL"/>
          </a:p>
        </p:txBody>
      </p:sp>
      <p:sp>
        <p:nvSpPr>
          <p:cNvPr id="3086" name="Text Box 6"/>
          <p:cNvSpPr txBox="1">
            <a:spLocks noChangeArrowheads="1"/>
          </p:cNvSpPr>
          <p:nvPr/>
        </p:nvSpPr>
        <p:spPr bwMode="auto">
          <a:xfrm>
            <a:off x="6807200" y="3933825"/>
            <a:ext cx="2301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Data to Model Code </a:t>
            </a:r>
            <a:endParaRPr lang="nl-NL"/>
          </a:p>
        </p:txBody>
      </p:sp>
      <p:sp>
        <p:nvSpPr>
          <p:cNvPr id="3087" name="Text Box 18"/>
          <p:cNvSpPr txBox="1">
            <a:spLocks noChangeArrowheads="1"/>
          </p:cNvSpPr>
          <p:nvPr/>
        </p:nvSpPr>
        <p:spPr bwMode="auto">
          <a:xfrm>
            <a:off x="5795963" y="4868863"/>
            <a:ext cx="2646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Optimal Shannon Code </a:t>
            </a:r>
            <a:endParaRPr lang="nl-NL"/>
          </a:p>
        </p:txBody>
      </p:sp>
      <p:sp>
        <p:nvSpPr>
          <p:cNvPr id="3088" name="Oval 3"/>
          <p:cNvSpPr>
            <a:spLocks noChangeArrowheads="1"/>
          </p:cNvSpPr>
          <p:nvPr/>
        </p:nvSpPr>
        <p:spPr bwMode="auto">
          <a:xfrm>
            <a:off x="5292725" y="3214688"/>
            <a:ext cx="1512888" cy="71913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089" name="Oval 3"/>
          <p:cNvSpPr>
            <a:spLocks noChangeArrowheads="1"/>
          </p:cNvSpPr>
          <p:nvPr/>
        </p:nvSpPr>
        <p:spPr bwMode="auto">
          <a:xfrm>
            <a:off x="6875463" y="3214688"/>
            <a:ext cx="2089150" cy="71913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613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minimum description length (MDL) principle: J.Rissanen</a:t>
            </a:r>
          </a:p>
        </p:txBody>
      </p:sp>
      <p:sp>
        <p:nvSpPr>
          <p:cNvPr id="16" name="Tijdelijke aanduiding voor inhoud 15"/>
          <p:cNvSpPr>
            <a:spLocks noGrp="1"/>
          </p:cNvSpPr>
          <p:nvPr>
            <p:ph idx="1"/>
          </p:nvPr>
        </p:nvSpPr>
        <p:spPr>
          <a:xfrm>
            <a:off x="323528" y="1783357"/>
            <a:ext cx="8424936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charset="0"/>
              </a:rPr>
              <a:t>The best theory to explain a set of data is the one which minimizes the sum of:</a:t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- the length, in bits, of the description of the theory and </a:t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- the length, in bits, of the data when encoded with the help of the theory</a:t>
            </a:r>
          </a:p>
          <a:p>
            <a:endParaRPr lang="nl-NL" sz="2800" dirty="0"/>
          </a:p>
        </p:txBody>
      </p:sp>
      <p:grpSp>
        <p:nvGrpSpPr>
          <p:cNvPr id="9" name="Groep 8"/>
          <p:cNvGrpSpPr/>
          <p:nvPr/>
        </p:nvGrpSpPr>
        <p:grpSpPr>
          <a:xfrm>
            <a:off x="1187624" y="4149080"/>
            <a:ext cx="6696744" cy="2736304"/>
            <a:chOff x="467544" y="2996952"/>
            <a:chExt cx="8280920" cy="3600400"/>
          </a:xfrm>
        </p:grpSpPr>
        <p:pic>
          <p:nvPicPr>
            <p:cNvPr id="4" name="Tijdelijke aanduiding voor inhoud 5" descr="MH90023713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5816" y="3284984"/>
              <a:ext cx="3095625" cy="3095625"/>
            </a:xfrm>
            <a:prstGeom prst="rect">
              <a:avLst/>
            </a:prstGeom>
          </p:spPr>
        </p:pic>
        <p:pic>
          <p:nvPicPr>
            <p:cNvPr id="5" name="Afbeelding 4" descr="occa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3212976"/>
              <a:ext cx="2088232" cy="3132348"/>
            </a:xfrm>
            <a:prstGeom prst="rect">
              <a:avLst/>
            </a:prstGeom>
          </p:spPr>
        </p:pic>
        <p:pic>
          <p:nvPicPr>
            <p:cNvPr id="6" name="Afbeelding 5" descr="plato4.jpg"/>
            <p:cNvPicPr>
              <a:picLocks noChangeAspect="1"/>
            </p:cNvPicPr>
            <p:nvPr/>
          </p:nvPicPr>
          <p:blipFill>
            <a:blip r:embed="rId5" cstate="print"/>
            <a:srcRect b="27290"/>
            <a:stretch>
              <a:fillRect/>
            </a:stretch>
          </p:blipFill>
          <p:spPr>
            <a:xfrm>
              <a:off x="6228184" y="2996952"/>
              <a:ext cx="2304256" cy="2232248"/>
            </a:xfrm>
            <a:prstGeom prst="rect">
              <a:avLst/>
            </a:prstGeom>
          </p:spPr>
        </p:pic>
        <p:cxnSp>
          <p:nvCxnSpPr>
            <p:cNvPr id="7" name="Rechte verbindingslijn 6"/>
            <p:cNvCxnSpPr/>
            <p:nvPr/>
          </p:nvCxnSpPr>
          <p:spPr>
            <a:xfrm>
              <a:off x="6156176" y="5373216"/>
              <a:ext cx="2592288" cy="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Afbeelding 7" descr="plato4.jpg"/>
            <p:cNvPicPr>
              <a:picLocks noChangeAspect="1"/>
            </p:cNvPicPr>
            <p:nvPr/>
          </p:nvPicPr>
          <p:blipFill>
            <a:blip r:embed="rId5" cstate="print"/>
            <a:srcRect t="73602" b="-10238"/>
            <a:stretch>
              <a:fillRect/>
            </a:stretch>
          </p:blipFill>
          <p:spPr>
            <a:xfrm>
              <a:off x="6228184" y="5472608"/>
              <a:ext cx="2304256" cy="112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447221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wo-part code optimal compression given a model class C</a:t>
            </a:r>
            <a:endParaRPr lang="nl-NL" dirty="0" smtClean="0"/>
          </a:p>
        </p:txBody>
      </p:sp>
      <p:grpSp>
        <p:nvGrpSpPr>
          <p:cNvPr id="2" name="Groep 8"/>
          <p:cNvGrpSpPr>
            <a:grpSpLocks/>
          </p:cNvGrpSpPr>
          <p:nvPr/>
        </p:nvGrpSpPr>
        <p:grpSpPr bwMode="auto">
          <a:xfrm>
            <a:off x="788988" y="3563466"/>
            <a:ext cx="4430712" cy="503237"/>
            <a:chOff x="1403257" y="3068636"/>
            <a:chExt cx="7002459" cy="865189"/>
          </a:xfrm>
        </p:grpSpPr>
        <p:sp>
          <p:nvSpPr>
            <p:cNvPr id="5139" name="Rectangle 13"/>
            <p:cNvSpPr>
              <a:spLocks noChangeArrowheads="1"/>
            </p:cNvSpPr>
            <p:nvPr/>
          </p:nvSpPr>
          <p:spPr bwMode="auto">
            <a:xfrm>
              <a:off x="3922617" y="3068638"/>
              <a:ext cx="4483099" cy="86518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Data to Model </a:t>
              </a:r>
              <a:r>
                <a:rPr lang="en-US" dirty="0"/>
                <a:t>Code</a:t>
              </a: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1905046" y="3068636"/>
              <a:ext cx="288528" cy="8651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</a:rPr>
                <a:t>n</a:t>
              </a:r>
              <a:endParaRPr lang="nl-NL" dirty="0">
                <a:latin typeface="+mn-lt"/>
              </a:endParaRPr>
            </a:p>
          </p:txBody>
        </p:sp>
        <p:sp>
          <p:nvSpPr>
            <p:cNvPr id="5141" name="Rectangle 12"/>
            <p:cNvSpPr>
              <a:spLocks noChangeArrowheads="1"/>
            </p:cNvSpPr>
            <p:nvPr/>
          </p:nvSpPr>
          <p:spPr bwMode="auto">
            <a:xfrm>
              <a:off x="1692275" y="3068638"/>
              <a:ext cx="215900" cy="8572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0</a:t>
              </a:r>
              <a:endParaRPr lang="nl-NL">
                <a:latin typeface="Calibri" pitchFamily="34" charset="0"/>
              </a:endParaRPr>
            </a:p>
          </p:txBody>
        </p:sp>
        <p:sp>
          <p:nvSpPr>
            <p:cNvPr id="5142" name="Rectangle 12"/>
            <p:cNvSpPr>
              <a:spLocks noChangeArrowheads="1"/>
            </p:cNvSpPr>
            <p:nvPr/>
          </p:nvSpPr>
          <p:spPr bwMode="auto">
            <a:xfrm>
              <a:off x="1476375" y="3068638"/>
              <a:ext cx="215900" cy="865187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11</a:t>
              </a:r>
              <a:endParaRPr lang="nl-NL">
                <a:latin typeface="Calibri" pitchFamily="34" charset="0"/>
              </a:endParaRPr>
            </a:p>
          </p:txBody>
        </p:sp>
        <p:sp>
          <p:nvSpPr>
            <p:cNvPr id="5143" name="Rectangle 12"/>
            <p:cNvSpPr>
              <a:spLocks noChangeArrowheads="1"/>
            </p:cNvSpPr>
            <p:nvPr/>
          </p:nvSpPr>
          <p:spPr bwMode="auto">
            <a:xfrm>
              <a:off x="1403257" y="3068636"/>
              <a:ext cx="2519362" cy="857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Model Code</a:t>
              </a:r>
            </a:p>
          </p:txBody>
        </p:sp>
      </p:grpSp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684213" y="1844675"/>
            <a:ext cx="7794625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Data D</a:t>
            </a:r>
            <a:endParaRPr lang="nl-NL">
              <a:latin typeface="Calibri" pitchFamily="34" charset="0"/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900113" y="2565400"/>
            <a:ext cx="0" cy="79216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>
            <a:off x="5435600" y="2565400"/>
            <a:ext cx="2952750" cy="79216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>
            <a:off x="827088" y="4355628"/>
            <a:ext cx="1512887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flipH="1">
            <a:off x="2484438" y="4355628"/>
            <a:ext cx="2735262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652783"/>
              </p:ext>
            </p:extLst>
          </p:nvPr>
        </p:nvGraphicFramePr>
        <p:xfrm>
          <a:off x="874713" y="4411663"/>
          <a:ext cx="110013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4" imgW="419100" imgH="215900" progId="Equation.3">
                  <p:embed/>
                </p:oleObj>
              </mc:Choice>
              <mc:Fallback>
                <p:oleObj name="Equation" r:id="rId4" imgW="419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411663"/>
                        <a:ext cx="1100137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079407"/>
              </p:ext>
            </p:extLst>
          </p:nvPr>
        </p:nvGraphicFramePr>
        <p:xfrm>
          <a:off x="2760663" y="4383088"/>
          <a:ext cx="11334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Equation" r:id="rId6" imgW="431800" imgH="215900" progId="Equation.3">
                  <p:embed/>
                </p:oleObj>
              </mc:Choice>
              <mc:Fallback>
                <p:oleObj name="Equation" r:id="rId6" imgW="431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4383088"/>
                        <a:ext cx="1133475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kstvak 60"/>
          <p:cNvSpPr txBox="1">
            <a:spLocks noChangeArrowheads="1"/>
          </p:cNvSpPr>
          <p:nvPr/>
        </p:nvSpPr>
        <p:spPr bwMode="auto">
          <a:xfrm>
            <a:off x="900113" y="5003328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Facticity </a:t>
            </a:r>
            <a:endParaRPr lang="nl-NL"/>
          </a:p>
        </p:txBody>
      </p:sp>
      <p:sp>
        <p:nvSpPr>
          <p:cNvPr id="5138" name="Tekstvak 61"/>
          <p:cNvSpPr txBox="1">
            <a:spLocks noChangeArrowheads="1"/>
          </p:cNvSpPr>
          <p:nvPr/>
        </p:nvSpPr>
        <p:spPr bwMode="auto">
          <a:xfrm>
            <a:off x="2627313" y="5003328"/>
            <a:ext cx="194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Residual Entropy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664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Facticity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Studies the balance between structural and ad hoc data in (large) data sets.</a:t>
            </a:r>
          </a:p>
          <a:p>
            <a:r>
              <a:rPr lang="en-US" dirty="0" smtClean="0"/>
              <a:t>Methodology: Kolmogorov complexity.</a:t>
            </a:r>
          </a:p>
          <a:p>
            <a:r>
              <a:rPr lang="en-US" dirty="0" smtClean="0"/>
              <a:t>Model class: partial recursive functions (all possible computer programs).</a:t>
            </a:r>
          </a:p>
          <a:p>
            <a:r>
              <a:rPr lang="en-US" dirty="0" smtClean="0"/>
              <a:t>Most general theory of model induction we currently have.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3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Turing two-part code optimal compression</a:t>
            </a:r>
            <a:endParaRPr lang="nl-NL" dirty="0" smtClean="0"/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684213" y="1616075"/>
            <a:ext cx="7794625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</a:rPr>
              <a:t>Data </a:t>
            </a:r>
            <a:r>
              <a:rPr lang="en-US" dirty="0" smtClean="0">
                <a:latin typeface="Calibri" pitchFamily="34" charset="0"/>
              </a:rPr>
              <a:t>x</a:t>
            </a:r>
            <a:endParaRPr lang="nl-NL" dirty="0">
              <a:latin typeface="Calibri" pitchFamily="34" charset="0"/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747714" y="2192338"/>
            <a:ext cx="18911" cy="122148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>
            <a:off x="5570013" y="2400300"/>
            <a:ext cx="2818337" cy="76200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>
            <a:off x="1520874" y="4365550"/>
            <a:ext cx="110643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flipH="1">
            <a:off x="2484438" y="4365550"/>
            <a:ext cx="2735262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/>
          <p:nvPr/>
        </p:nvCxnSpPr>
        <p:spPr>
          <a:xfrm flipH="1">
            <a:off x="5364163" y="5474493"/>
            <a:ext cx="3024187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Tekstvak 51"/>
          <p:cNvSpPr txBox="1">
            <a:spLocks noChangeArrowheads="1"/>
          </p:cNvSpPr>
          <p:nvPr/>
        </p:nvSpPr>
        <p:spPr bwMode="auto">
          <a:xfrm>
            <a:off x="5629275" y="6248400"/>
            <a:ext cx="2673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Randomness Deficiency</a:t>
            </a:r>
            <a:endParaRPr lang="nl-NL" dirty="0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411985"/>
              </p:ext>
            </p:extLst>
          </p:nvPr>
        </p:nvGraphicFramePr>
        <p:xfrm>
          <a:off x="5724525" y="5661025"/>
          <a:ext cx="800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Equation" r:id="rId4" imgW="304800" imgH="203200" progId="Equation.3">
                  <p:embed/>
                </p:oleObj>
              </mc:Choice>
              <mc:Fallback>
                <p:oleObj name="Equation" r:id="rId4" imgW="304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661025"/>
                        <a:ext cx="800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676620"/>
              </p:ext>
            </p:extLst>
          </p:nvPr>
        </p:nvGraphicFramePr>
        <p:xfrm>
          <a:off x="1657775" y="4437063"/>
          <a:ext cx="8334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6" imgW="317500" imgH="203200" progId="Equation.3">
                  <p:embed/>
                </p:oleObj>
              </mc:Choice>
              <mc:Fallback>
                <p:oleObj name="Equation" r:id="rId6" imgW="317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775" y="4437063"/>
                        <a:ext cx="8334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54761"/>
              </p:ext>
            </p:extLst>
          </p:nvPr>
        </p:nvGraphicFramePr>
        <p:xfrm>
          <a:off x="3391755" y="4408488"/>
          <a:ext cx="8667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8" imgW="330200" imgH="203200" progId="Equation.3">
                  <p:embed/>
                </p:oleObj>
              </mc:Choice>
              <mc:Fallback>
                <p:oleObj name="Equation" r:id="rId8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755" y="4408488"/>
                        <a:ext cx="8667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kstvak 60"/>
          <p:cNvSpPr txBox="1">
            <a:spLocks noChangeArrowheads="1"/>
          </p:cNvSpPr>
          <p:nvPr/>
        </p:nvSpPr>
        <p:spPr bwMode="auto">
          <a:xfrm>
            <a:off x="1605688" y="4898950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Facticity </a:t>
            </a:r>
            <a:endParaRPr lang="nl-NL" dirty="0"/>
          </a:p>
        </p:txBody>
      </p:sp>
      <p:sp>
        <p:nvSpPr>
          <p:cNvPr id="5138" name="Tekstvak 61"/>
          <p:cNvSpPr txBox="1">
            <a:spLocks noChangeArrowheads="1"/>
          </p:cNvSpPr>
          <p:nvPr/>
        </p:nvSpPr>
        <p:spPr bwMode="auto">
          <a:xfrm>
            <a:off x="2627313" y="4898950"/>
            <a:ext cx="194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Residual Entropy</a:t>
            </a:r>
            <a:endParaRPr lang="nl-NL" dirty="0"/>
          </a:p>
        </p:txBody>
      </p:sp>
      <p:cxnSp>
        <p:nvCxnSpPr>
          <p:cNvPr id="27" name="Rechte verbindingslijn met pijl 26"/>
          <p:cNvCxnSpPr/>
          <p:nvPr/>
        </p:nvCxnSpPr>
        <p:spPr>
          <a:xfrm flipH="1">
            <a:off x="755577" y="5479504"/>
            <a:ext cx="4464495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61"/>
          <p:cNvSpPr txBox="1">
            <a:spLocks noChangeArrowheads="1"/>
          </p:cNvSpPr>
          <p:nvPr/>
        </p:nvSpPr>
        <p:spPr bwMode="auto">
          <a:xfrm>
            <a:off x="825326" y="6258212"/>
            <a:ext cx="2387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Kolmogorov</a:t>
            </a:r>
            <a:r>
              <a:rPr lang="en-US" dirty="0" smtClean="0"/>
              <a:t> complexity</a:t>
            </a:r>
            <a:endParaRPr lang="nl-NL" dirty="0"/>
          </a:p>
        </p:txBody>
      </p:sp>
      <p:sp>
        <p:nvSpPr>
          <p:cNvPr id="26" name="PIJL-LINKS en -RECHTS 2"/>
          <p:cNvSpPr>
            <a:spLocks noChangeArrowheads="1"/>
          </p:cNvSpPr>
          <p:nvPr/>
        </p:nvSpPr>
        <p:spPr bwMode="auto">
          <a:xfrm>
            <a:off x="1510289" y="2822955"/>
            <a:ext cx="1145795" cy="590869"/>
          </a:xfrm>
          <a:prstGeom prst="leftRightArrow">
            <a:avLst>
              <a:gd name="adj1" fmla="val 50000"/>
              <a:gd name="adj2" fmla="val 499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Index</a:t>
            </a:r>
            <a:endParaRPr lang="nl-NL" dirty="0">
              <a:latin typeface="Calibri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520873" y="3484194"/>
            <a:ext cx="1106440" cy="65395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charset="0"/>
              </a:rPr>
              <a:t>i</a:t>
            </a:r>
            <a:endParaRPr lang="nl-NL">
              <a:latin typeface="Calibri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627313" y="3489047"/>
            <a:ext cx="2653048" cy="65517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charset="0"/>
              </a:rPr>
              <a:t>p</a:t>
            </a:r>
            <a:endParaRPr lang="nl-NL">
              <a:latin typeface="Calibri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1282700" y="3484194"/>
            <a:ext cx="238173" cy="660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n</a:t>
            </a:r>
            <a:endParaRPr lang="nl-NL" dirty="0">
              <a:latin typeface="+mn-lt"/>
              <a:ea typeface="+mn-ea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1118234" y="3489047"/>
            <a:ext cx="164466" cy="65395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charset="0"/>
              </a:rPr>
              <a:t>0</a:t>
            </a:r>
            <a:endParaRPr lang="nl-NL">
              <a:latin typeface="Calibri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747714" y="3484194"/>
            <a:ext cx="370519" cy="6600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11</a:t>
            </a:r>
            <a:endParaRPr lang="nl-NL" dirty="0">
              <a:latin typeface="Calibri" charset="0"/>
            </a:endParaRPr>
          </a:p>
        </p:txBody>
      </p:sp>
      <p:sp>
        <p:nvSpPr>
          <p:cNvPr id="34" name="PIJL-LINKS en -RECHTS 8"/>
          <p:cNvSpPr>
            <a:spLocks noChangeArrowheads="1"/>
          </p:cNvSpPr>
          <p:nvPr/>
        </p:nvSpPr>
        <p:spPr bwMode="auto">
          <a:xfrm>
            <a:off x="2627313" y="2822955"/>
            <a:ext cx="2686050" cy="590869"/>
          </a:xfrm>
          <a:prstGeom prst="leftRightArrow">
            <a:avLst>
              <a:gd name="adj1" fmla="val 50000"/>
              <a:gd name="adj2" fmla="val 499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    </a:t>
            </a:r>
            <a:r>
              <a:rPr lang="en-US" dirty="0" smtClean="0">
                <a:latin typeface="Calibri" charset="0"/>
              </a:rPr>
              <a:t>Program</a:t>
            </a:r>
            <a:endParaRPr lang="nl-NL" dirty="0">
              <a:latin typeface="Calibri" charset="0"/>
            </a:endParaRPr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66734"/>
              </p:ext>
            </p:extLst>
          </p:nvPr>
        </p:nvGraphicFramePr>
        <p:xfrm>
          <a:off x="874713" y="5676900"/>
          <a:ext cx="39020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tion" r:id="rId10" imgW="1727200" imgH="292100" progId="Equation.3">
                  <p:embed/>
                </p:oleObj>
              </mc:Choice>
              <mc:Fallback>
                <p:oleObj name="Equation" r:id="rId10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676900"/>
                        <a:ext cx="3902075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7090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8625" y="1443809"/>
            <a:ext cx="4211746" cy="4298801"/>
          </a:xfrm>
          <a:prstGeom prst="rect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IJL-LINKS en -RECHTS 2"/>
          <p:cNvSpPr>
            <a:spLocks noChangeArrowheads="1"/>
          </p:cNvSpPr>
          <p:nvPr/>
        </p:nvSpPr>
        <p:spPr bwMode="auto">
          <a:xfrm>
            <a:off x="2552095" y="5829458"/>
            <a:ext cx="1169830" cy="590869"/>
          </a:xfrm>
          <a:prstGeom prst="leftRightArrow">
            <a:avLst>
              <a:gd name="adj1" fmla="val 50000"/>
              <a:gd name="adj2" fmla="val 499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  Index</a:t>
            </a:r>
            <a:endParaRPr lang="nl-NL" dirty="0">
              <a:latin typeface="Calibri" charset="0"/>
            </a:endParaRPr>
          </a:p>
        </p:txBody>
      </p:sp>
      <p:sp>
        <p:nvSpPr>
          <p:cNvPr id="6" name="PIJL-LINKS en -RECHTS 8"/>
          <p:cNvSpPr>
            <a:spLocks noChangeArrowheads="1"/>
          </p:cNvSpPr>
          <p:nvPr/>
        </p:nvSpPr>
        <p:spPr bwMode="auto">
          <a:xfrm rot="5400000">
            <a:off x="1680263" y="4838260"/>
            <a:ext cx="1121832" cy="590869"/>
          </a:xfrm>
          <a:prstGeom prst="leftRightArrow">
            <a:avLst>
              <a:gd name="adj1" fmla="val 50000"/>
              <a:gd name="adj2" fmla="val 499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Program</a:t>
            </a:r>
            <a:endParaRPr lang="nl-NL" dirty="0">
              <a:latin typeface="Calibri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2648625" y="2105999"/>
            <a:ext cx="3538737" cy="3625756"/>
          </a:xfrm>
          <a:prstGeom prst="rtTriangle">
            <a:avLst/>
          </a:prstGeom>
          <a:solidFill>
            <a:schemeClr val="accent2"/>
          </a:solidFill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969794"/>
              </p:ext>
            </p:extLst>
          </p:nvPr>
        </p:nvGraphicFramePr>
        <p:xfrm>
          <a:off x="937413" y="4725155"/>
          <a:ext cx="8667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5" name="Equation" r:id="rId3" imgW="330200" imgH="203200" progId="Equation.3">
                  <p:embed/>
                </p:oleObj>
              </mc:Choice>
              <mc:Fallback>
                <p:oleObj name="Equation" r:id="rId3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413" y="4725155"/>
                        <a:ext cx="8667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13718"/>
              </p:ext>
            </p:extLst>
          </p:nvPr>
        </p:nvGraphicFramePr>
        <p:xfrm>
          <a:off x="2642140" y="6321625"/>
          <a:ext cx="8334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6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140" y="6321625"/>
                        <a:ext cx="8334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601961"/>
              </p:ext>
            </p:extLst>
          </p:nvPr>
        </p:nvGraphicFramePr>
        <p:xfrm>
          <a:off x="1517260" y="3290173"/>
          <a:ext cx="8032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7" name="Equation" r:id="rId7" imgW="355600" imgH="203200" progId="Equation.3">
                  <p:embed/>
                </p:oleObj>
              </mc:Choice>
              <mc:Fallback>
                <p:oleObj name="Equation" r:id="rId7" imgW="35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260" y="3290173"/>
                        <a:ext cx="803275" cy="458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Rechte verbindingslijn met pijl 50"/>
          <p:cNvCxnSpPr/>
          <p:nvPr/>
        </p:nvCxnSpPr>
        <p:spPr>
          <a:xfrm flipV="1">
            <a:off x="3655600" y="3132676"/>
            <a:ext cx="0" cy="141016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167805"/>
              </p:ext>
            </p:extLst>
          </p:nvPr>
        </p:nvGraphicFramePr>
        <p:xfrm>
          <a:off x="3835691" y="3984345"/>
          <a:ext cx="800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8" name="Equation" r:id="rId9" imgW="304800" imgH="203200" progId="Equation.3">
                  <p:embed/>
                </p:oleObj>
              </mc:Choice>
              <mc:Fallback>
                <p:oleObj name="Equation" r:id="rId9" imgW="304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691" y="3984345"/>
                        <a:ext cx="800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267736"/>
              </p:ext>
            </p:extLst>
          </p:nvPr>
        </p:nvGraphicFramePr>
        <p:xfrm>
          <a:off x="4313892" y="5961539"/>
          <a:ext cx="8032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9" name="Equation" r:id="rId11" imgW="355600" imgH="203200" progId="Equation.3">
                  <p:embed/>
                </p:oleObj>
              </mc:Choice>
              <mc:Fallback>
                <p:oleObj name="Equation" r:id="rId11" imgW="35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892" y="5961539"/>
                        <a:ext cx="803275" cy="458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Turing two-part code optimal compression</a:t>
            </a:r>
            <a:endParaRPr lang="nl-NL" dirty="0"/>
          </a:p>
        </p:txBody>
      </p:sp>
      <p:sp>
        <p:nvSpPr>
          <p:cNvPr id="70" name="Right Triangle 69"/>
          <p:cNvSpPr/>
          <p:nvPr/>
        </p:nvSpPr>
        <p:spPr>
          <a:xfrm>
            <a:off x="2642602" y="3513048"/>
            <a:ext cx="2175204" cy="2229562"/>
          </a:xfrm>
          <a:prstGeom prst="rtTriangle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8625" y="4572778"/>
            <a:ext cx="993401" cy="1169831"/>
          </a:xfrm>
          <a:prstGeom prst="rect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610038"/>
              </p:ext>
            </p:extLst>
          </p:nvPr>
        </p:nvGraphicFramePr>
        <p:xfrm>
          <a:off x="5846763" y="5989638"/>
          <a:ext cx="5175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" name="Equation" r:id="rId12" imgW="228600" imgH="177800" progId="Equation.3">
                  <p:embed/>
                </p:oleObj>
              </mc:Choice>
              <mc:Fallback>
                <p:oleObj name="Equation" r:id="rId12" imgW="228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3" y="5989638"/>
                        <a:ext cx="517525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973179"/>
              </p:ext>
            </p:extLst>
          </p:nvPr>
        </p:nvGraphicFramePr>
        <p:xfrm>
          <a:off x="1804188" y="1905974"/>
          <a:ext cx="5175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" name="Equation" r:id="rId14" imgW="228600" imgH="177800" progId="Equation.3">
                  <p:embed/>
                </p:oleObj>
              </mc:Choice>
              <mc:Fallback>
                <p:oleObj name="Equation" r:id="rId14" imgW="228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188" y="1905974"/>
                        <a:ext cx="517525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2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problems (and their solutions)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Kolmogorov complexity is not computable?</a:t>
            </a:r>
          </a:p>
          <a:p>
            <a:pPr marL="457200" lvl="1" indent="0">
              <a:buNone/>
            </a:pPr>
            <a:r>
              <a:rPr lang="en-US" i="1" dirty="0" smtClean="0"/>
              <a:t>A Safe Approximation for Kolmogorov Complexity, P </a:t>
            </a:r>
            <a:r>
              <a:rPr lang="en-US" i="1" dirty="0" err="1" smtClean="0"/>
              <a:t>Bloem</a:t>
            </a:r>
            <a:r>
              <a:rPr lang="en-US" i="1" dirty="0" smtClean="0"/>
              <a:t>, F </a:t>
            </a:r>
            <a:r>
              <a:rPr lang="en-US" i="1" dirty="0" err="1" smtClean="0"/>
              <a:t>Mota</a:t>
            </a:r>
            <a:r>
              <a:rPr lang="en-US" i="1" dirty="0" smtClean="0"/>
              <a:t>, S de </a:t>
            </a:r>
            <a:r>
              <a:rPr lang="en-US" i="1" dirty="0" err="1" smtClean="0"/>
              <a:t>Rooij</a:t>
            </a:r>
            <a:r>
              <a:rPr lang="en-US" i="1" dirty="0" smtClean="0"/>
              <a:t>, L </a:t>
            </a:r>
            <a:r>
              <a:rPr lang="en-US" i="1" dirty="0" err="1" smtClean="0"/>
              <a:t>Antunes</a:t>
            </a:r>
            <a:r>
              <a:rPr lang="en-US" i="1" dirty="0" smtClean="0"/>
              <a:t>, P Adriaans - Algorithmic Learning Theory, 2014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Are indexes of TM’s  indexes a reliable measure for model complexity (Nickname Problem)? </a:t>
            </a:r>
          </a:p>
          <a:p>
            <a:pPr marL="457200" lvl="1" indent="0">
              <a:buNone/>
            </a:pPr>
            <a:r>
              <a:rPr lang="en-US" i="1" dirty="0"/>
              <a:t>I</a:t>
            </a:r>
            <a:r>
              <a:rPr lang="en-US" i="1" dirty="0" smtClean="0"/>
              <a:t>nvariance theorem for indexes (</a:t>
            </a:r>
            <a:r>
              <a:rPr lang="en-US" i="1" dirty="0" err="1" smtClean="0"/>
              <a:t>Bloem</a:t>
            </a:r>
            <a:r>
              <a:rPr lang="en-US" i="1" dirty="0" smtClean="0"/>
              <a:t>, de </a:t>
            </a:r>
            <a:r>
              <a:rPr lang="en-US" i="1" dirty="0" err="1" smtClean="0"/>
              <a:t>Rooij</a:t>
            </a:r>
            <a:r>
              <a:rPr lang="en-US" i="1" dirty="0" smtClean="0"/>
              <a:t> 2014): there is a compact acceptable enumeration of the partial recursive functions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216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8625" y="1443809"/>
            <a:ext cx="4211746" cy="4298801"/>
          </a:xfrm>
          <a:prstGeom prst="rect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2648625" y="2105999"/>
            <a:ext cx="3538737" cy="362575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850886"/>
              </p:ext>
            </p:extLst>
          </p:nvPr>
        </p:nvGraphicFramePr>
        <p:xfrm>
          <a:off x="937413" y="4725155"/>
          <a:ext cx="8667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Equation" r:id="rId3" imgW="330200" imgH="203200" progId="Equation.3">
                  <p:embed/>
                </p:oleObj>
              </mc:Choice>
              <mc:Fallback>
                <p:oleObj name="Equation" r:id="rId3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413" y="4725155"/>
                        <a:ext cx="8667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38039"/>
              </p:ext>
            </p:extLst>
          </p:nvPr>
        </p:nvGraphicFramePr>
        <p:xfrm>
          <a:off x="2642140" y="6054925"/>
          <a:ext cx="8334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140" y="6054925"/>
                        <a:ext cx="8334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48219"/>
              </p:ext>
            </p:extLst>
          </p:nvPr>
        </p:nvGraphicFramePr>
        <p:xfrm>
          <a:off x="821827" y="1716794"/>
          <a:ext cx="14636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Equation" r:id="rId7" imgW="647700" imgH="203200" progId="Equation.3">
                  <p:embed/>
                </p:oleObj>
              </mc:Choice>
              <mc:Fallback>
                <p:oleObj name="Equation" r:id="rId7" imgW="647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827" y="1716794"/>
                        <a:ext cx="1463675" cy="458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Facticity of random strings</a:t>
            </a:r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2648625" y="2175582"/>
            <a:ext cx="45719" cy="3567028"/>
          </a:xfrm>
          <a:prstGeom prst="rect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814259"/>
              </p:ext>
            </p:extLst>
          </p:nvPr>
        </p:nvGraphicFramePr>
        <p:xfrm>
          <a:off x="5603419" y="5996878"/>
          <a:ext cx="14636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Equation" r:id="rId9" imgW="647700" imgH="203200" progId="Equation.3">
                  <p:embed/>
                </p:oleObj>
              </mc:Choice>
              <mc:Fallback>
                <p:oleObj name="Equation" r:id="rId9" imgW="647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419" y="5996878"/>
                        <a:ext cx="1463675" cy="458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2562140" y="2081951"/>
            <a:ext cx="239919" cy="2095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JL-LINKS en -RECHTS 8"/>
          <p:cNvSpPr>
            <a:spLocks noChangeArrowheads="1"/>
          </p:cNvSpPr>
          <p:nvPr/>
        </p:nvSpPr>
        <p:spPr bwMode="auto">
          <a:xfrm rot="5400000">
            <a:off x="481664" y="3639661"/>
            <a:ext cx="3519030" cy="590869"/>
          </a:xfrm>
          <a:prstGeom prst="leftRightArrow">
            <a:avLst>
              <a:gd name="adj1" fmla="val 50000"/>
              <a:gd name="adj2" fmla="val 499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Program</a:t>
            </a:r>
            <a:endParaRPr lang="nl-NL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1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8625" y="1443809"/>
            <a:ext cx="4211746" cy="4298801"/>
          </a:xfrm>
          <a:prstGeom prst="rect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2648625" y="2105999"/>
            <a:ext cx="3538737" cy="3625756"/>
          </a:xfrm>
          <a:prstGeom prst="rtTriangle">
            <a:avLst/>
          </a:prstGeom>
          <a:gradFill flip="none" rotWithShape="1">
            <a:gsLst>
              <a:gs pos="12000">
                <a:schemeClr val="accent2"/>
              </a:gs>
              <a:gs pos="46000">
                <a:schemeClr val="tx2">
                  <a:lumMod val="40000"/>
                  <a:lumOff val="60000"/>
                </a:schemeClr>
              </a:gs>
              <a:gs pos="73000">
                <a:schemeClr val="tx2">
                  <a:lumMod val="40000"/>
                  <a:lumOff val="60000"/>
                </a:schemeClr>
              </a:gs>
            </a:gsLst>
            <a:lin ang="2220000" scaled="0"/>
            <a:tileRect/>
          </a:gradFill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83459"/>
              </p:ext>
            </p:extLst>
          </p:nvPr>
        </p:nvGraphicFramePr>
        <p:xfrm>
          <a:off x="937413" y="4725155"/>
          <a:ext cx="8667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Equation" r:id="rId3" imgW="330200" imgH="203200" progId="Equation.3">
                  <p:embed/>
                </p:oleObj>
              </mc:Choice>
              <mc:Fallback>
                <p:oleObj name="Equation" r:id="rId3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413" y="4725155"/>
                        <a:ext cx="8667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260705"/>
              </p:ext>
            </p:extLst>
          </p:nvPr>
        </p:nvGraphicFramePr>
        <p:xfrm>
          <a:off x="2642140" y="6321625"/>
          <a:ext cx="8334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140" y="6321625"/>
                        <a:ext cx="8334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166397"/>
              </p:ext>
            </p:extLst>
          </p:nvPr>
        </p:nvGraphicFramePr>
        <p:xfrm>
          <a:off x="1517260" y="3290173"/>
          <a:ext cx="8032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6" name="Equation" r:id="rId7" imgW="355600" imgH="203200" progId="Equation.3">
                  <p:embed/>
                </p:oleObj>
              </mc:Choice>
              <mc:Fallback>
                <p:oleObj name="Equation" r:id="rId7" imgW="35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260" y="3290173"/>
                        <a:ext cx="803275" cy="458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Rechte verbindingslijn met pijl 50"/>
          <p:cNvCxnSpPr/>
          <p:nvPr/>
        </p:nvCxnSpPr>
        <p:spPr>
          <a:xfrm flipV="1">
            <a:off x="4523423" y="4062098"/>
            <a:ext cx="0" cy="132611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01740"/>
              </p:ext>
            </p:extLst>
          </p:nvPr>
        </p:nvGraphicFramePr>
        <p:xfrm>
          <a:off x="4671748" y="4873317"/>
          <a:ext cx="800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" name="Equation" r:id="rId9" imgW="304800" imgH="203200" progId="Equation.3">
                  <p:embed/>
                </p:oleObj>
              </mc:Choice>
              <mc:Fallback>
                <p:oleObj name="Equation" r:id="rId9" imgW="304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1748" y="4873317"/>
                        <a:ext cx="800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520807"/>
              </p:ext>
            </p:extLst>
          </p:nvPr>
        </p:nvGraphicFramePr>
        <p:xfrm>
          <a:off x="4313892" y="5961539"/>
          <a:ext cx="8032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" name="Equation" r:id="rId11" imgW="355600" imgH="203200" progId="Equation.3">
                  <p:embed/>
                </p:oleObj>
              </mc:Choice>
              <mc:Fallback>
                <p:oleObj name="Equation" r:id="rId11" imgW="35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892" y="5961539"/>
                        <a:ext cx="803275" cy="458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Facticity for compressible datasets with small K(x) </a:t>
            </a:r>
            <a:endParaRPr lang="nl-NL" dirty="0"/>
          </a:p>
        </p:txBody>
      </p:sp>
      <p:sp>
        <p:nvSpPr>
          <p:cNvPr id="70" name="Right Triangle 69"/>
          <p:cNvSpPr/>
          <p:nvPr/>
        </p:nvSpPr>
        <p:spPr>
          <a:xfrm>
            <a:off x="2642602" y="3513048"/>
            <a:ext cx="2175204" cy="2229562"/>
          </a:xfrm>
          <a:prstGeom prst="rtTriangle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8626" y="4268656"/>
            <a:ext cx="729434" cy="1473954"/>
          </a:xfrm>
          <a:prstGeom prst="rect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962624"/>
              </p:ext>
            </p:extLst>
          </p:nvPr>
        </p:nvGraphicFramePr>
        <p:xfrm>
          <a:off x="5846763" y="5989638"/>
          <a:ext cx="5175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" name="Equation" r:id="rId12" imgW="228600" imgH="177800" progId="Equation.3">
                  <p:embed/>
                </p:oleObj>
              </mc:Choice>
              <mc:Fallback>
                <p:oleObj name="Equation" r:id="rId12" imgW="228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3" y="5989638"/>
                        <a:ext cx="517525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328657"/>
              </p:ext>
            </p:extLst>
          </p:nvPr>
        </p:nvGraphicFramePr>
        <p:xfrm>
          <a:off x="1804188" y="1905974"/>
          <a:ext cx="5175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name="Equation" r:id="rId14" imgW="228600" imgH="177800" progId="Equation.3">
                  <p:embed/>
                </p:oleObj>
              </mc:Choice>
              <mc:Fallback>
                <p:oleObj name="Equation" r:id="rId14" imgW="228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188" y="1905974"/>
                        <a:ext cx="517525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2648625" y="1443810"/>
            <a:ext cx="4211746" cy="4287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07327" y="4383986"/>
            <a:ext cx="239919" cy="2095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69162" y="4163897"/>
            <a:ext cx="239919" cy="2095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WL002765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55" y="1905974"/>
            <a:ext cx="2354311" cy="3838875"/>
          </a:xfrm>
          <a:prstGeom prst="rect">
            <a:avLst/>
          </a:prstGeom>
        </p:spPr>
      </p:pic>
      <p:sp>
        <p:nvSpPr>
          <p:cNvPr id="23" name="PIJL-LINKS en -RECHTS 2"/>
          <p:cNvSpPr>
            <a:spLocks noChangeArrowheads="1"/>
          </p:cNvSpPr>
          <p:nvPr/>
        </p:nvSpPr>
        <p:spPr bwMode="auto">
          <a:xfrm>
            <a:off x="2552095" y="5829458"/>
            <a:ext cx="825965" cy="590869"/>
          </a:xfrm>
          <a:prstGeom prst="leftRightArrow">
            <a:avLst>
              <a:gd name="adj1" fmla="val 50000"/>
              <a:gd name="adj2" fmla="val 499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r>
              <a:rPr lang="en-US" dirty="0" smtClean="0">
                <a:latin typeface="Calibri" charset="0"/>
              </a:rPr>
              <a:t>Index</a:t>
            </a:r>
            <a:endParaRPr lang="nl-NL" dirty="0">
              <a:latin typeface="Calibri" charset="0"/>
            </a:endParaRPr>
          </a:p>
        </p:txBody>
      </p:sp>
      <p:sp>
        <p:nvSpPr>
          <p:cNvPr id="25" name="PIJL-LINKS en -RECHTS 8"/>
          <p:cNvSpPr>
            <a:spLocks noChangeArrowheads="1"/>
          </p:cNvSpPr>
          <p:nvPr/>
        </p:nvSpPr>
        <p:spPr bwMode="auto">
          <a:xfrm rot="5400000">
            <a:off x="1528202" y="4686200"/>
            <a:ext cx="1425953" cy="590869"/>
          </a:xfrm>
          <a:prstGeom prst="leftRightArrow">
            <a:avLst>
              <a:gd name="adj1" fmla="val 50000"/>
              <a:gd name="adj2" fmla="val 499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Program</a:t>
            </a:r>
            <a:endParaRPr lang="nl-NL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6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10"/>
            <a:ext cx="9144000" cy="5133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416" y="68831"/>
            <a:ext cx="735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Gerben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r>
              <a:rPr lang="en-US" dirty="0" smtClean="0"/>
              <a:t>, </a:t>
            </a:r>
            <a:r>
              <a:rPr lang="en-US" dirty="0" err="1" smtClean="0"/>
              <a:t>Cees</a:t>
            </a:r>
            <a:r>
              <a:rPr lang="en-US" dirty="0" smtClean="0"/>
              <a:t> de </a:t>
            </a:r>
            <a:r>
              <a:rPr lang="en-US" dirty="0" err="1" smtClean="0"/>
              <a:t>Laat</a:t>
            </a:r>
            <a:r>
              <a:rPr lang="en-US" dirty="0" smtClean="0"/>
              <a:t>, Steven de </a:t>
            </a:r>
            <a:r>
              <a:rPr lang="en-US" dirty="0" err="1" smtClean="0"/>
              <a:t>Rooij</a:t>
            </a:r>
            <a:r>
              <a:rPr lang="en-US" dirty="0" smtClean="0"/>
              <a:t>, Peter </a:t>
            </a:r>
            <a:r>
              <a:rPr lang="en-US" dirty="0" err="1" smtClean="0"/>
              <a:t>Bloem</a:t>
            </a:r>
            <a:r>
              <a:rPr lang="en-US" dirty="0" smtClean="0"/>
              <a:t>, Pieter Adriaans </a:t>
            </a:r>
            <a:endParaRPr lang="en-US" dirty="0"/>
          </a:p>
        </p:txBody>
      </p:sp>
      <p:pic>
        <p:nvPicPr>
          <p:cNvPr id="6" name="Picture 5" descr="D:\Frankh\Dropbox\FRANKH\graphics\FvH-2013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24417" y="4947392"/>
            <a:ext cx="1231371" cy="170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creen Shot 2014-10-29 at 08.50.5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1"/>
          <a:stretch/>
        </p:blipFill>
        <p:spPr>
          <a:xfrm>
            <a:off x="4698999" y="4947392"/>
            <a:ext cx="1253895" cy="17097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7842" y="5767924"/>
            <a:ext cx="2071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of </a:t>
            </a:r>
          </a:p>
          <a:p>
            <a:r>
              <a:rPr lang="en-US" dirty="0" smtClean="0"/>
              <a:t>Frank van </a:t>
            </a:r>
            <a:r>
              <a:rPr lang="en-US" dirty="0" err="1" smtClean="0"/>
              <a:t>Harmelen</a:t>
            </a:r>
            <a:endParaRPr lang="en-US" dirty="0" smtClean="0"/>
          </a:p>
          <a:p>
            <a:r>
              <a:rPr lang="en-US" dirty="0" err="1" smtClean="0"/>
              <a:t>Vrije</a:t>
            </a:r>
            <a:r>
              <a:rPr lang="en-US" dirty="0" smtClean="0"/>
              <a:t> </a:t>
            </a:r>
            <a:r>
              <a:rPr lang="en-US" dirty="0" err="1" smtClean="0"/>
              <a:t>Universiteit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7229" y="5767924"/>
            <a:ext cx="2285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of </a:t>
            </a:r>
          </a:p>
          <a:p>
            <a:r>
              <a:rPr lang="en-US" dirty="0" smtClean="0"/>
              <a:t>Luis </a:t>
            </a:r>
            <a:r>
              <a:rPr lang="en-US" dirty="0" err="1" smtClean="0"/>
              <a:t>Antunes</a:t>
            </a:r>
            <a:r>
              <a:rPr lang="en-US" dirty="0" smtClean="0"/>
              <a:t> </a:t>
            </a:r>
          </a:p>
          <a:p>
            <a:r>
              <a:rPr lang="en-US" dirty="0" err="1"/>
              <a:t>Universidade</a:t>
            </a:r>
            <a:r>
              <a:rPr lang="en-US" dirty="0"/>
              <a:t> do Porto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5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8625" y="1443809"/>
            <a:ext cx="4211746" cy="4298801"/>
          </a:xfrm>
          <a:prstGeom prst="rect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2648625" y="2105999"/>
            <a:ext cx="3538737" cy="362575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177541"/>
              </p:ext>
            </p:extLst>
          </p:nvPr>
        </p:nvGraphicFramePr>
        <p:xfrm>
          <a:off x="937413" y="4725155"/>
          <a:ext cx="8667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6" name="Equation" r:id="rId3" imgW="330200" imgH="203200" progId="Equation.3">
                  <p:embed/>
                </p:oleObj>
              </mc:Choice>
              <mc:Fallback>
                <p:oleObj name="Equation" r:id="rId3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413" y="4725155"/>
                        <a:ext cx="8667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560262"/>
              </p:ext>
            </p:extLst>
          </p:nvPr>
        </p:nvGraphicFramePr>
        <p:xfrm>
          <a:off x="2642140" y="6321625"/>
          <a:ext cx="8334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7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140" y="6321625"/>
                        <a:ext cx="8334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833786"/>
              </p:ext>
            </p:extLst>
          </p:nvPr>
        </p:nvGraphicFramePr>
        <p:xfrm>
          <a:off x="1517260" y="3290173"/>
          <a:ext cx="8032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8" name="Equation" r:id="rId7" imgW="355600" imgH="203200" progId="Equation.3">
                  <p:embed/>
                </p:oleObj>
              </mc:Choice>
              <mc:Fallback>
                <p:oleObj name="Equation" r:id="rId7" imgW="35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260" y="3290173"/>
                        <a:ext cx="803275" cy="458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Rechte verbindingslijn met pijl 50"/>
          <p:cNvCxnSpPr/>
          <p:nvPr/>
        </p:nvCxnSpPr>
        <p:spPr>
          <a:xfrm flipV="1">
            <a:off x="4464428" y="4006523"/>
            <a:ext cx="0" cy="132611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367232"/>
              </p:ext>
            </p:extLst>
          </p:nvPr>
        </p:nvGraphicFramePr>
        <p:xfrm>
          <a:off x="4576501" y="4905066"/>
          <a:ext cx="800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9" name="Equation" r:id="rId9" imgW="304800" imgH="203200" progId="Equation.3">
                  <p:embed/>
                </p:oleObj>
              </mc:Choice>
              <mc:Fallback>
                <p:oleObj name="Equation" r:id="rId9" imgW="304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501" y="4905066"/>
                        <a:ext cx="800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351373"/>
              </p:ext>
            </p:extLst>
          </p:nvPr>
        </p:nvGraphicFramePr>
        <p:xfrm>
          <a:off x="4313892" y="5961539"/>
          <a:ext cx="8032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" name="Equation" r:id="rId11" imgW="355600" imgH="203200" progId="Equation.3">
                  <p:embed/>
                </p:oleObj>
              </mc:Choice>
              <mc:Fallback>
                <p:oleObj name="Equation" r:id="rId11" imgW="35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892" y="5961539"/>
                        <a:ext cx="803275" cy="458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Facticity for large compressible sets:</a:t>
            </a:r>
          </a:p>
          <a:p>
            <a:r>
              <a:rPr lang="en-US" dirty="0" smtClean="0"/>
              <a:t>Collapse </a:t>
            </a:r>
            <a:r>
              <a:rPr lang="en-US" dirty="0"/>
              <a:t>o</a:t>
            </a:r>
            <a:r>
              <a:rPr lang="en-US" dirty="0" smtClean="0"/>
              <a:t>nto smallest Universal Machine </a:t>
            </a:r>
            <a:endParaRPr lang="nl-NL" dirty="0"/>
          </a:p>
        </p:txBody>
      </p:sp>
      <p:sp>
        <p:nvSpPr>
          <p:cNvPr id="70" name="Right Triangle 69"/>
          <p:cNvSpPr/>
          <p:nvPr/>
        </p:nvSpPr>
        <p:spPr>
          <a:xfrm>
            <a:off x="2642602" y="3513048"/>
            <a:ext cx="2175204" cy="2229562"/>
          </a:xfrm>
          <a:prstGeom prst="rtTriangle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8625" y="3748962"/>
            <a:ext cx="192713" cy="1993648"/>
          </a:xfrm>
          <a:prstGeom prst="rect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389407"/>
              </p:ext>
            </p:extLst>
          </p:nvPr>
        </p:nvGraphicFramePr>
        <p:xfrm>
          <a:off x="5846763" y="5989638"/>
          <a:ext cx="5175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Equation" r:id="rId12" imgW="228600" imgH="177800" progId="Equation.3">
                  <p:embed/>
                </p:oleObj>
              </mc:Choice>
              <mc:Fallback>
                <p:oleObj name="Equation" r:id="rId12" imgW="228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3" y="5989638"/>
                        <a:ext cx="517525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419483"/>
              </p:ext>
            </p:extLst>
          </p:nvPr>
        </p:nvGraphicFramePr>
        <p:xfrm>
          <a:off x="1804188" y="1905974"/>
          <a:ext cx="5175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2" name="Equation" r:id="rId14" imgW="228600" imgH="177800" progId="Equation.3">
                  <p:embed/>
                </p:oleObj>
              </mc:Choice>
              <mc:Fallback>
                <p:oleObj name="Equation" r:id="rId14" imgW="228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188" y="1905974"/>
                        <a:ext cx="517525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2648625" y="1443810"/>
            <a:ext cx="4211746" cy="4287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753473" y="3617798"/>
            <a:ext cx="239919" cy="2095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L002765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69" y="4725155"/>
            <a:ext cx="644556" cy="1050996"/>
          </a:xfrm>
          <a:prstGeom prst="rect">
            <a:avLst/>
          </a:prstGeom>
        </p:spPr>
      </p:pic>
      <p:sp>
        <p:nvSpPr>
          <p:cNvPr id="21" name="PIJL-LINKS en -RECHTS 2"/>
          <p:cNvSpPr>
            <a:spLocks noChangeArrowheads="1"/>
          </p:cNvSpPr>
          <p:nvPr/>
        </p:nvSpPr>
        <p:spPr bwMode="auto">
          <a:xfrm>
            <a:off x="2552095" y="5829458"/>
            <a:ext cx="289243" cy="590869"/>
          </a:xfrm>
          <a:prstGeom prst="leftRightArrow">
            <a:avLst>
              <a:gd name="adj1" fmla="val 50000"/>
              <a:gd name="adj2" fmla="val 499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  Index</a:t>
            </a:r>
            <a:endParaRPr lang="nl-NL" dirty="0">
              <a:latin typeface="Calibri" charset="0"/>
            </a:endParaRPr>
          </a:p>
        </p:txBody>
      </p:sp>
      <p:sp>
        <p:nvSpPr>
          <p:cNvPr id="22" name="PIJL-LINKS en -RECHTS 8"/>
          <p:cNvSpPr>
            <a:spLocks noChangeArrowheads="1"/>
          </p:cNvSpPr>
          <p:nvPr/>
        </p:nvSpPr>
        <p:spPr bwMode="auto">
          <a:xfrm rot="5400000">
            <a:off x="1268355" y="4426353"/>
            <a:ext cx="1945647" cy="590869"/>
          </a:xfrm>
          <a:prstGeom prst="leftRightArrow">
            <a:avLst>
              <a:gd name="adj1" fmla="val 50000"/>
              <a:gd name="adj2" fmla="val 499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Program</a:t>
            </a:r>
            <a:endParaRPr lang="nl-NL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2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point Conjecture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a data set D and a Universal Turing machine </a:t>
            </a:r>
            <a:r>
              <a:rPr lang="en-US" dirty="0" err="1" smtClean="0"/>
              <a:t>U</a:t>
            </a:r>
            <a:r>
              <a:rPr lang="en-US" baseline="-25000" dirty="0" err="1"/>
              <a:t>u</a:t>
            </a:r>
            <a:r>
              <a:rPr lang="en-US" baseline="-25000" dirty="0" smtClean="0"/>
              <a:t> </a:t>
            </a:r>
            <a:r>
              <a:rPr lang="en-US" dirty="0" smtClean="0"/>
              <a:t>such that: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then </a:t>
            </a:r>
            <a:r>
              <a:rPr lang="en-US" dirty="0" err="1"/>
              <a:t>U</a:t>
            </a:r>
            <a:r>
              <a:rPr lang="en-US" baseline="-25000" dirty="0" err="1"/>
              <a:t>u</a:t>
            </a:r>
            <a:r>
              <a:rPr lang="en-US" baseline="-25000" dirty="0"/>
              <a:t> </a:t>
            </a:r>
            <a:r>
              <a:rPr lang="en-US" dirty="0" smtClean="0"/>
              <a:t>will be the preferred model under 	facticity.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Realistic example: If |</a:t>
            </a:r>
            <a:r>
              <a:rPr lang="en-US" dirty="0"/>
              <a:t>u</a:t>
            </a:r>
            <a:r>
              <a:rPr lang="en-US" dirty="0" smtClean="0"/>
              <a:t>|= 20 then all models above 10</a:t>
            </a:r>
            <a:r>
              <a:rPr lang="en-US" baseline="30000" dirty="0" smtClean="0"/>
              <a:t>6</a:t>
            </a:r>
            <a:r>
              <a:rPr lang="en-US" dirty="0" smtClean="0"/>
              <a:t> bits will collapse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227982"/>
              </p:ext>
            </p:extLst>
          </p:nvPr>
        </p:nvGraphicFramePr>
        <p:xfrm>
          <a:off x="2279650" y="2868613"/>
          <a:ext cx="44704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965200" imgH="203200" progId="Equation.3">
                  <p:embed/>
                </p:oleObj>
              </mc:Choice>
              <mc:Fallback>
                <p:oleObj name="Equation" r:id="rId3" imgW="965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9650" y="2868613"/>
                        <a:ext cx="4470400" cy="94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8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7"/>
          <p:cNvSpPr/>
          <p:nvPr/>
        </p:nvSpPr>
        <p:spPr>
          <a:xfrm rot="18894117">
            <a:off x="2427288" y="4370388"/>
            <a:ext cx="2363787" cy="363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7" name="Rechthoek 36"/>
          <p:cNvSpPr/>
          <p:nvPr/>
        </p:nvSpPr>
        <p:spPr>
          <a:xfrm>
            <a:off x="4500563" y="5157788"/>
            <a:ext cx="2016125" cy="2873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2339975" y="5508625"/>
            <a:ext cx="4464050" cy="0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rot="5400000" flipH="1" flipV="1">
            <a:off x="107156" y="3275807"/>
            <a:ext cx="4465637" cy="0"/>
          </a:xfrm>
          <a:prstGeom prst="line">
            <a:avLst/>
          </a:prstGeom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rot="5400000" flipH="1" flipV="1">
            <a:off x="2339181" y="1043782"/>
            <a:ext cx="4465637" cy="4464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5" name="Tekstvak 15"/>
          <p:cNvSpPr txBox="1">
            <a:spLocks noChangeArrowheads="1"/>
          </p:cNvSpPr>
          <p:nvPr/>
        </p:nvSpPr>
        <p:spPr bwMode="auto">
          <a:xfrm>
            <a:off x="2051050" y="5724525"/>
            <a:ext cx="776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K(</a:t>
            </a:r>
            <a:r>
              <a:rPr lang="en-US" dirty="0"/>
              <a:t>x)=0</a:t>
            </a:r>
            <a:endParaRPr lang="nl-NL" dirty="0"/>
          </a:p>
        </p:txBody>
      </p:sp>
      <p:sp>
        <p:nvSpPr>
          <p:cNvPr id="68616" name="Tekstvak 16"/>
          <p:cNvSpPr txBox="1">
            <a:spLocks noChangeArrowheads="1"/>
          </p:cNvSpPr>
          <p:nvPr/>
        </p:nvSpPr>
        <p:spPr bwMode="auto">
          <a:xfrm>
            <a:off x="6270625" y="5724525"/>
            <a:ext cx="972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K(</a:t>
            </a:r>
            <a:r>
              <a:rPr lang="en-US" dirty="0"/>
              <a:t>x)=|x|</a:t>
            </a:r>
            <a:endParaRPr lang="nl-NL" dirty="0"/>
          </a:p>
        </p:txBody>
      </p:sp>
      <p:sp>
        <p:nvSpPr>
          <p:cNvPr id="68617" name="Tekstvak 17"/>
          <p:cNvSpPr txBox="1">
            <a:spLocks noChangeArrowheads="1"/>
          </p:cNvSpPr>
          <p:nvPr/>
        </p:nvSpPr>
        <p:spPr bwMode="auto">
          <a:xfrm rot="-5400000">
            <a:off x="1651000" y="3100388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φ</a:t>
            </a:r>
            <a:r>
              <a:rPr lang="en-US"/>
              <a:t>(x)</a:t>
            </a:r>
            <a:endParaRPr lang="nl-NL"/>
          </a:p>
        </p:txBody>
      </p:sp>
      <p:sp>
        <p:nvSpPr>
          <p:cNvPr id="68618" name="Tekstvak 18"/>
          <p:cNvSpPr txBox="1">
            <a:spLocks noChangeArrowheads="1"/>
          </p:cNvSpPr>
          <p:nvPr/>
        </p:nvSpPr>
        <p:spPr bwMode="auto">
          <a:xfrm rot="-2702204">
            <a:off x="4157663" y="2135188"/>
            <a:ext cx="1747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Max K</a:t>
            </a:r>
            <a:r>
              <a:rPr lang="en-US" baseline="-25000"/>
              <a:t>2</a:t>
            </a:r>
            <a:r>
              <a:rPr lang="en-US"/>
              <a:t> (x) = </a:t>
            </a:r>
            <a:r>
              <a:rPr lang="el-GR"/>
              <a:t>φ</a:t>
            </a:r>
            <a:r>
              <a:rPr lang="en-US"/>
              <a:t>(x)</a:t>
            </a:r>
            <a:endParaRPr lang="nl-NL"/>
          </a:p>
        </p:txBody>
      </p:sp>
      <p:sp>
        <p:nvSpPr>
          <p:cNvPr id="68619" name="Tekstvak 22"/>
          <p:cNvSpPr txBox="1">
            <a:spLocks noChangeArrowheads="1"/>
          </p:cNvSpPr>
          <p:nvPr/>
        </p:nvSpPr>
        <p:spPr bwMode="auto">
          <a:xfrm>
            <a:off x="4557713" y="5084763"/>
            <a:ext cx="1958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 stochastic models </a:t>
            </a:r>
            <a:endParaRPr lang="nl-NL" sz="1600"/>
          </a:p>
        </p:txBody>
      </p:sp>
      <p:cxnSp>
        <p:nvCxnSpPr>
          <p:cNvPr id="11" name="Rechte verbindingslijn 10"/>
          <p:cNvCxnSpPr/>
          <p:nvPr/>
        </p:nvCxnSpPr>
        <p:spPr>
          <a:xfrm flipH="1" flipV="1">
            <a:off x="2339975" y="1125538"/>
            <a:ext cx="4473575" cy="4362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1" name="Tekstvak 25"/>
          <p:cNvSpPr txBox="1">
            <a:spLocks noChangeArrowheads="1"/>
          </p:cNvSpPr>
          <p:nvPr/>
        </p:nvSpPr>
        <p:spPr bwMode="auto">
          <a:xfrm>
            <a:off x="5095875" y="4078288"/>
            <a:ext cx="1636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density </a:t>
            </a:r>
          </a:p>
          <a:p>
            <a:r>
              <a:rPr lang="en-US"/>
              <a:t>Low probability</a:t>
            </a:r>
            <a:endParaRPr lang="nl-NL"/>
          </a:p>
        </p:txBody>
      </p:sp>
      <p:sp>
        <p:nvSpPr>
          <p:cNvPr id="68622" name="Tekstvak 26"/>
          <p:cNvSpPr txBox="1">
            <a:spLocks noChangeArrowheads="1"/>
          </p:cNvSpPr>
          <p:nvPr/>
        </p:nvSpPr>
        <p:spPr bwMode="auto">
          <a:xfrm>
            <a:off x="6969125" y="5014913"/>
            <a:ext cx="163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 density </a:t>
            </a:r>
          </a:p>
          <a:p>
            <a:r>
              <a:rPr lang="en-US"/>
              <a:t>Low probability</a:t>
            </a:r>
            <a:endParaRPr lang="nl-NL"/>
          </a:p>
        </p:txBody>
      </p:sp>
      <p:sp>
        <p:nvSpPr>
          <p:cNvPr id="68623" name="Tekstvak 27"/>
          <p:cNvSpPr txBox="1">
            <a:spLocks noChangeArrowheads="1"/>
          </p:cNvSpPr>
          <p:nvPr/>
        </p:nvSpPr>
        <p:spPr bwMode="auto">
          <a:xfrm>
            <a:off x="460375" y="5014913"/>
            <a:ext cx="1681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density </a:t>
            </a:r>
          </a:p>
          <a:p>
            <a:r>
              <a:rPr lang="en-US"/>
              <a:t>High probability</a:t>
            </a:r>
            <a:endParaRPr lang="nl-NL"/>
          </a:p>
        </p:txBody>
      </p:sp>
      <p:sp>
        <p:nvSpPr>
          <p:cNvPr id="68624" name="Tekstvak 32"/>
          <p:cNvSpPr txBox="1">
            <a:spLocks noChangeArrowheads="1"/>
          </p:cNvSpPr>
          <p:nvPr/>
        </p:nvSpPr>
        <p:spPr bwMode="auto">
          <a:xfrm>
            <a:off x="2543175" y="3059113"/>
            <a:ext cx="1668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Zero probability</a:t>
            </a:r>
            <a:endParaRPr lang="nl-NL"/>
          </a:p>
        </p:txBody>
      </p:sp>
      <p:sp>
        <p:nvSpPr>
          <p:cNvPr id="68625" name="Tekstvak 21"/>
          <p:cNvSpPr txBox="1">
            <a:spLocks noChangeArrowheads="1"/>
          </p:cNvSpPr>
          <p:nvPr/>
        </p:nvSpPr>
        <p:spPr bwMode="auto">
          <a:xfrm rot="2661322">
            <a:off x="2735263" y="1655763"/>
            <a:ext cx="1668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Max  </a:t>
            </a:r>
            <a:r>
              <a:rPr lang="el-GR"/>
              <a:t>φ</a:t>
            </a:r>
            <a:r>
              <a:rPr lang="en-US"/>
              <a:t>(x) = δ(x)</a:t>
            </a:r>
            <a:endParaRPr lang="nl-NL"/>
          </a:p>
        </p:txBody>
      </p:sp>
      <p:sp>
        <p:nvSpPr>
          <p:cNvPr id="68626" name="Tekstvak 28"/>
          <p:cNvSpPr txBox="1">
            <a:spLocks noChangeArrowheads="1"/>
          </p:cNvSpPr>
          <p:nvPr/>
        </p:nvSpPr>
        <p:spPr bwMode="auto">
          <a:xfrm>
            <a:off x="3779838" y="1268413"/>
            <a:ext cx="167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Zero probability</a:t>
            </a:r>
            <a:endParaRPr lang="nl-NL"/>
          </a:p>
        </p:txBody>
      </p:sp>
      <p:sp>
        <p:nvSpPr>
          <p:cNvPr id="68627" name="Tekstvak 19"/>
          <p:cNvSpPr txBox="1">
            <a:spLocks noChangeArrowheads="1"/>
          </p:cNvSpPr>
          <p:nvPr/>
        </p:nvSpPr>
        <p:spPr bwMode="auto">
          <a:xfrm>
            <a:off x="5567363" y="2636838"/>
            <a:ext cx="1668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Zero probability</a:t>
            </a:r>
            <a:endParaRPr lang="nl-NL"/>
          </a:p>
        </p:txBody>
      </p:sp>
      <p:cxnSp>
        <p:nvCxnSpPr>
          <p:cNvPr id="21" name="Rechte verbindingslijn 20"/>
          <p:cNvCxnSpPr/>
          <p:nvPr/>
        </p:nvCxnSpPr>
        <p:spPr>
          <a:xfrm flipH="1">
            <a:off x="4572000" y="3284538"/>
            <a:ext cx="2447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9" name="Tekstvak 29"/>
          <p:cNvSpPr txBox="1">
            <a:spLocks noChangeArrowheads="1"/>
          </p:cNvSpPr>
          <p:nvPr/>
        </p:nvSpPr>
        <p:spPr bwMode="auto">
          <a:xfrm rot="-2671606">
            <a:off x="2443163" y="4313238"/>
            <a:ext cx="2316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Non-stochastic  models</a:t>
            </a:r>
            <a:endParaRPr lang="nl-NL" sz="1600"/>
          </a:p>
        </p:txBody>
      </p:sp>
      <p:sp>
        <p:nvSpPr>
          <p:cNvPr id="31" name="Ovaal 30"/>
          <p:cNvSpPr/>
          <p:nvPr/>
        </p:nvSpPr>
        <p:spPr>
          <a:xfrm>
            <a:off x="3635375" y="4365625"/>
            <a:ext cx="1081088" cy="10080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mixed</a:t>
            </a:r>
            <a:endParaRPr lang="nl-NL" dirty="0"/>
          </a:p>
        </p:txBody>
      </p:sp>
      <p:sp>
        <p:nvSpPr>
          <p:cNvPr id="32" name="Ovaal 31"/>
          <p:cNvSpPr/>
          <p:nvPr/>
        </p:nvSpPr>
        <p:spPr>
          <a:xfrm>
            <a:off x="4500563" y="33575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34" name="Ovaal 33"/>
          <p:cNvSpPr/>
          <p:nvPr/>
        </p:nvSpPr>
        <p:spPr>
          <a:xfrm>
            <a:off x="4356100" y="3500438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35" name="Rechthoekige toelichting 34"/>
          <p:cNvSpPr/>
          <p:nvPr/>
        </p:nvSpPr>
        <p:spPr>
          <a:xfrm>
            <a:off x="6372225" y="3429000"/>
            <a:ext cx="1979613" cy="792163"/>
          </a:xfrm>
          <a:prstGeom prst="wedgeRectCallout">
            <a:avLst>
              <a:gd name="adj1" fmla="val -140220"/>
              <a:gd name="adj2" fmla="val -4131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8634" name="Tekstvak 35"/>
          <p:cNvSpPr txBox="1">
            <a:spLocks noChangeArrowheads="1"/>
          </p:cNvSpPr>
          <p:nvPr/>
        </p:nvSpPr>
        <p:spPr bwMode="auto">
          <a:xfrm>
            <a:off x="6516688" y="3500438"/>
            <a:ext cx="18351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Absolutely  non-stochastic strings </a:t>
            </a:r>
            <a:endParaRPr lang="nl-NL" sz="1600"/>
          </a:p>
        </p:txBody>
      </p:sp>
      <p:pic>
        <p:nvPicPr>
          <p:cNvPr id="39" name="Afbeelding 38" descr="Hermans-plot-rescal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573463"/>
            <a:ext cx="5759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hthoek 27"/>
          <p:cNvSpPr/>
          <p:nvPr/>
        </p:nvSpPr>
        <p:spPr>
          <a:xfrm>
            <a:off x="467544" y="1556791"/>
            <a:ext cx="8352928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nl-NL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Optimal</a:t>
            </a:r>
            <a:r>
              <a:rPr lang="nl-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nl-NL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Facticity</a:t>
            </a:r>
            <a:r>
              <a:rPr lang="nl-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</a:p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Edge of Chaos </a:t>
            </a:r>
          </a:p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</a:t>
            </a:r>
          </a:p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Maximal instability</a:t>
            </a:r>
            <a:endParaRPr lang="nl-N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8687" y="29393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55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applications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notion of an ideal teacher</a:t>
            </a:r>
          </a:p>
          <a:p>
            <a:r>
              <a:rPr lang="en-US" dirty="0"/>
              <a:t>Modeling non max entropy systems in </a:t>
            </a:r>
            <a:r>
              <a:rPr lang="en-US" dirty="0" smtClean="0"/>
              <a:t>physics</a:t>
            </a:r>
          </a:p>
          <a:p>
            <a:r>
              <a:rPr lang="en-US" dirty="0" smtClean="0"/>
              <a:t>game playing (digital bluff poker)</a:t>
            </a:r>
          </a:p>
          <a:p>
            <a:r>
              <a:rPr lang="en-US" dirty="0" smtClean="0"/>
              <a:t>Honing’s problem of the ‘surprise’ value of musical information</a:t>
            </a:r>
          </a:p>
          <a:p>
            <a:r>
              <a:rPr lang="en-US" dirty="0" smtClean="0"/>
              <a:t>dialectic evolution of art </a:t>
            </a:r>
          </a:p>
          <a:p>
            <a:r>
              <a:rPr lang="en-US" dirty="0" smtClean="0"/>
              <a:t>the problem of interesting balanced esthetic  composition</a:t>
            </a:r>
          </a:p>
          <a:p>
            <a:r>
              <a:rPr lang="en-US" dirty="0" smtClean="0"/>
              <a:t>optimal product mix selection</a:t>
            </a:r>
          </a:p>
          <a:p>
            <a:r>
              <a:rPr lang="en-US" dirty="0" err="1" smtClean="0"/>
              <a:t>Schmidhuber’s</a:t>
            </a:r>
            <a:r>
              <a:rPr lang="en-US" dirty="0" smtClean="0"/>
              <a:t> notion of low complexity art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Ramachandran’s</a:t>
            </a:r>
            <a:r>
              <a:rPr lang="en-US" dirty="0" smtClean="0"/>
              <a:t> </a:t>
            </a:r>
            <a:r>
              <a:rPr lang="en-US" dirty="0" err="1" smtClean="0"/>
              <a:t>neuro</a:t>
            </a:r>
            <a:r>
              <a:rPr lang="en-US" dirty="0" smtClean="0"/>
              <a:t> esthetics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61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Classification of processes</a:t>
            </a:r>
            <a:endParaRPr lang="nl-NL">
              <a:latin typeface="Calibri" charset="0"/>
            </a:endParaRPr>
          </a:p>
        </p:txBody>
      </p:sp>
      <p:pic>
        <p:nvPicPr>
          <p:cNvPr id="41987" name="Afbeelding 4" descr="Process Classific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5855" r="2350" b="5855"/>
          <a:stretch>
            <a:fillRect/>
          </a:stretch>
        </p:blipFill>
        <p:spPr bwMode="auto">
          <a:xfrm>
            <a:off x="34925" y="1341438"/>
            <a:ext cx="9056688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hthoekige driehoek 1"/>
          <p:cNvSpPr>
            <a:spLocks noChangeArrowheads="1"/>
          </p:cNvSpPr>
          <p:nvPr/>
        </p:nvSpPr>
        <p:spPr bwMode="auto">
          <a:xfrm rot="10800000" flipV="1">
            <a:off x="708025" y="4732338"/>
            <a:ext cx="1924050" cy="15986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1989" name="Rechthoek 4"/>
          <p:cNvSpPr>
            <a:spLocks noChangeArrowheads="1"/>
          </p:cNvSpPr>
          <p:nvPr/>
        </p:nvSpPr>
        <p:spPr bwMode="auto">
          <a:xfrm>
            <a:off x="735013" y="6215063"/>
            <a:ext cx="1897062" cy="115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1990" name="Rechthoekige driehoek 7"/>
          <p:cNvSpPr>
            <a:spLocks noChangeArrowheads="1"/>
          </p:cNvSpPr>
          <p:nvPr/>
        </p:nvSpPr>
        <p:spPr bwMode="auto">
          <a:xfrm rot="10800000" flipV="1">
            <a:off x="3752850" y="4732338"/>
            <a:ext cx="1924050" cy="159861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1991" name="Rechthoek 8"/>
          <p:cNvSpPr>
            <a:spLocks noChangeArrowheads="1"/>
          </p:cNvSpPr>
          <p:nvPr/>
        </p:nvSpPr>
        <p:spPr bwMode="auto">
          <a:xfrm>
            <a:off x="3778250" y="5981700"/>
            <a:ext cx="189865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0" name="Vrije vorm 9"/>
          <p:cNvSpPr/>
          <p:nvPr/>
        </p:nvSpPr>
        <p:spPr bwMode="auto">
          <a:xfrm>
            <a:off x="3783013" y="5830888"/>
            <a:ext cx="1906587" cy="493712"/>
          </a:xfrm>
          <a:custGeom>
            <a:avLst/>
            <a:gdLst>
              <a:gd name="connsiteX0" fmla="*/ 0 w 2641064"/>
              <a:gd name="connsiteY0" fmla="*/ 289560 h 289560"/>
              <a:gd name="connsiteX1" fmla="*/ 60960 w 2641064"/>
              <a:gd name="connsiteY1" fmla="*/ 198120 h 289560"/>
              <a:gd name="connsiteX2" fmla="*/ 198120 w 2641064"/>
              <a:gd name="connsiteY2" fmla="*/ 152400 h 289560"/>
              <a:gd name="connsiteX3" fmla="*/ 243840 w 2641064"/>
              <a:gd name="connsiteY3" fmla="*/ 137160 h 289560"/>
              <a:gd name="connsiteX4" fmla="*/ 289560 w 2641064"/>
              <a:gd name="connsiteY4" fmla="*/ 106680 h 289560"/>
              <a:gd name="connsiteX5" fmla="*/ 381000 w 2641064"/>
              <a:gd name="connsiteY5" fmla="*/ 76200 h 289560"/>
              <a:gd name="connsiteX6" fmla="*/ 472440 w 2641064"/>
              <a:gd name="connsiteY6" fmla="*/ 91440 h 289560"/>
              <a:gd name="connsiteX7" fmla="*/ 518160 w 2641064"/>
              <a:gd name="connsiteY7" fmla="*/ 106680 h 289560"/>
              <a:gd name="connsiteX8" fmla="*/ 655320 w 2641064"/>
              <a:gd name="connsiteY8" fmla="*/ 45720 h 289560"/>
              <a:gd name="connsiteX9" fmla="*/ 701040 w 2641064"/>
              <a:gd name="connsiteY9" fmla="*/ 30480 h 289560"/>
              <a:gd name="connsiteX10" fmla="*/ 899160 w 2641064"/>
              <a:gd name="connsiteY10" fmla="*/ 76200 h 289560"/>
              <a:gd name="connsiteX11" fmla="*/ 990600 w 2641064"/>
              <a:gd name="connsiteY11" fmla="*/ 106680 h 289560"/>
              <a:gd name="connsiteX12" fmla="*/ 1036320 w 2641064"/>
              <a:gd name="connsiteY12" fmla="*/ 76200 h 289560"/>
              <a:gd name="connsiteX13" fmla="*/ 1143000 w 2641064"/>
              <a:gd name="connsiteY13" fmla="*/ 121920 h 289560"/>
              <a:gd name="connsiteX14" fmla="*/ 1310640 w 2641064"/>
              <a:gd name="connsiteY14" fmla="*/ 106680 h 289560"/>
              <a:gd name="connsiteX15" fmla="*/ 1402080 w 2641064"/>
              <a:gd name="connsiteY15" fmla="*/ 137160 h 289560"/>
              <a:gd name="connsiteX16" fmla="*/ 1447800 w 2641064"/>
              <a:gd name="connsiteY16" fmla="*/ 121920 h 289560"/>
              <a:gd name="connsiteX17" fmla="*/ 1493520 w 2641064"/>
              <a:gd name="connsiteY17" fmla="*/ 91440 h 289560"/>
              <a:gd name="connsiteX18" fmla="*/ 1584960 w 2641064"/>
              <a:gd name="connsiteY18" fmla="*/ 60960 h 289560"/>
              <a:gd name="connsiteX19" fmla="*/ 1645920 w 2641064"/>
              <a:gd name="connsiteY19" fmla="*/ 76200 h 289560"/>
              <a:gd name="connsiteX20" fmla="*/ 1737360 w 2641064"/>
              <a:gd name="connsiteY20" fmla="*/ 106680 h 289560"/>
              <a:gd name="connsiteX21" fmla="*/ 1783080 w 2641064"/>
              <a:gd name="connsiteY21" fmla="*/ 91440 h 289560"/>
              <a:gd name="connsiteX22" fmla="*/ 1828800 w 2641064"/>
              <a:gd name="connsiteY22" fmla="*/ 106680 h 289560"/>
              <a:gd name="connsiteX23" fmla="*/ 1920240 w 2641064"/>
              <a:gd name="connsiteY23" fmla="*/ 45720 h 289560"/>
              <a:gd name="connsiteX24" fmla="*/ 2057400 w 2641064"/>
              <a:gd name="connsiteY24" fmla="*/ 30480 h 289560"/>
              <a:gd name="connsiteX25" fmla="*/ 2270760 w 2641064"/>
              <a:gd name="connsiteY25" fmla="*/ 45720 h 289560"/>
              <a:gd name="connsiteX26" fmla="*/ 2484120 w 2641064"/>
              <a:gd name="connsiteY26" fmla="*/ 45720 h 289560"/>
              <a:gd name="connsiteX27" fmla="*/ 2636520 w 2641064"/>
              <a:gd name="connsiteY27" fmla="*/ 15240 h 289560"/>
              <a:gd name="connsiteX28" fmla="*/ 2636520 w 2641064"/>
              <a:gd name="connsiteY28" fmla="*/ 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41064" h="289560">
                <a:moveTo>
                  <a:pt x="0" y="289560"/>
                </a:moveTo>
                <a:cubicBezTo>
                  <a:pt x="20320" y="259080"/>
                  <a:pt x="26207" y="209704"/>
                  <a:pt x="60960" y="198120"/>
                </a:cubicBezTo>
                <a:lnTo>
                  <a:pt x="198120" y="152400"/>
                </a:lnTo>
                <a:cubicBezTo>
                  <a:pt x="213360" y="147320"/>
                  <a:pt x="230474" y="146071"/>
                  <a:pt x="243840" y="137160"/>
                </a:cubicBezTo>
                <a:cubicBezTo>
                  <a:pt x="259080" y="127000"/>
                  <a:pt x="272822" y="114119"/>
                  <a:pt x="289560" y="106680"/>
                </a:cubicBezTo>
                <a:cubicBezTo>
                  <a:pt x="318920" y="93631"/>
                  <a:pt x="381000" y="76200"/>
                  <a:pt x="381000" y="76200"/>
                </a:cubicBezTo>
                <a:cubicBezTo>
                  <a:pt x="411480" y="81280"/>
                  <a:pt x="442275" y="84737"/>
                  <a:pt x="472440" y="91440"/>
                </a:cubicBezTo>
                <a:cubicBezTo>
                  <a:pt x="488122" y="94925"/>
                  <a:pt x="502194" y="108454"/>
                  <a:pt x="518160" y="106680"/>
                </a:cubicBezTo>
                <a:cubicBezTo>
                  <a:pt x="619263" y="95446"/>
                  <a:pt x="587265" y="79748"/>
                  <a:pt x="655320" y="45720"/>
                </a:cubicBezTo>
                <a:cubicBezTo>
                  <a:pt x="669688" y="38536"/>
                  <a:pt x="685800" y="35560"/>
                  <a:pt x="701040" y="30480"/>
                </a:cubicBezTo>
                <a:cubicBezTo>
                  <a:pt x="800417" y="96732"/>
                  <a:pt x="697377" y="38366"/>
                  <a:pt x="899160" y="76200"/>
                </a:cubicBezTo>
                <a:cubicBezTo>
                  <a:pt x="930738" y="82121"/>
                  <a:pt x="990600" y="106680"/>
                  <a:pt x="990600" y="106680"/>
                </a:cubicBezTo>
                <a:cubicBezTo>
                  <a:pt x="1005840" y="96520"/>
                  <a:pt x="1018188" y="78790"/>
                  <a:pt x="1036320" y="76200"/>
                </a:cubicBezTo>
                <a:cubicBezTo>
                  <a:pt x="1076842" y="70411"/>
                  <a:pt x="1113263" y="102096"/>
                  <a:pt x="1143000" y="121920"/>
                </a:cubicBezTo>
                <a:cubicBezTo>
                  <a:pt x="1242983" y="88592"/>
                  <a:pt x="1215860" y="80831"/>
                  <a:pt x="1310640" y="106680"/>
                </a:cubicBezTo>
                <a:cubicBezTo>
                  <a:pt x="1341637" y="115134"/>
                  <a:pt x="1402080" y="137160"/>
                  <a:pt x="1402080" y="137160"/>
                </a:cubicBezTo>
                <a:cubicBezTo>
                  <a:pt x="1417320" y="132080"/>
                  <a:pt x="1433432" y="129104"/>
                  <a:pt x="1447800" y="121920"/>
                </a:cubicBezTo>
                <a:cubicBezTo>
                  <a:pt x="1464183" y="113729"/>
                  <a:pt x="1476782" y="98879"/>
                  <a:pt x="1493520" y="91440"/>
                </a:cubicBezTo>
                <a:cubicBezTo>
                  <a:pt x="1522880" y="78391"/>
                  <a:pt x="1584960" y="60960"/>
                  <a:pt x="1584960" y="60960"/>
                </a:cubicBezTo>
                <a:cubicBezTo>
                  <a:pt x="1605280" y="66040"/>
                  <a:pt x="1625858" y="70181"/>
                  <a:pt x="1645920" y="76200"/>
                </a:cubicBezTo>
                <a:cubicBezTo>
                  <a:pt x="1676694" y="85432"/>
                  <a:pt x="1737360" y="106680"/>
                  <a:pt x="1737360" y="106680"/>
                </a:cubicBezTo>
                <a:cubicBezTo>
                  <a:pt x="1752600" y="101600"/>
                  <a:pt x="1767016" y="91440"/>
                  <a:pt x="1783080" y="91440"/>
                </a:cubicBezTo>
                <a:cubicBezTo>
                  <a:pt x="1799144" y="91440"/>
                  <a:pt x="1813560" y="111760"/>
                  <a:pt x="1828800" y="106680"/>
                </a:cubicBezTo>
                <a:cubicBezTo>
                  <a:pt x="1863553" y="95096"/>
                  <a:pt x="1920240" y="45720"/>
                  <a:pt x="1920240" y="45720"/>
                </a:cubicBezTo>
                <a:cubicBezTo>
                  <a:pt x="2032127" y="83016"/>
                  <a:pt x="1988962" y="98918"/>
                  <a:pt x="2057400" y="30480"/>
                </a:cubicBezTo>
                <a:cubicBezTo>
                  <a:pt x="2128520" y="35560"/>
                  <a:pt x="2199459" y="45720"/>
                  <a:pt x="2270760" y="45720"/>
                </a:cubicBezTo>
                <a:cubicBezTo>
                  <a:pt x="2537778" y="45720"/>
                  <a:pt x="2265942" y="9357"/>
                  <a:pt x="2484120" y="45720"/>
                </a:cubicBezTo>
                <a:cubicBezTo>
                  <a:pt x="2495601" y="43807"/>
                  <a:pt x="2613786" y="26607"/>
                  <a:pt x="2636520" y="15240"/>
                </a:cubicBezTo>
                <a:cubicBezTo>
                  <a:pt x="2641064" y="12968"/>
                  <a:pt x="2636520" y="5080"/>
                  <a:pt x="2636520" y="0"/>
                </a:cubicBezTo>
              </a:path>
            </a:pathLst>
          </a:custGeom>
          <a:ln w="508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1993" name="Rechthoekige driehoek 12"/>
          <p:cNvSpPr>
            <a:spLocks noChangeArrowheads="1"/>
          </p:cNvSpPr>
          <p:nvPr/>
        </p:nvSpPr>
        <p:spPr bwMode="auto">
          <a:xfrm rot="10800000" flipV="1">
            <a:off x="6197600" y="4489450"/>
            <a:ext cx="2132013" cy="184785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2" name="Vrije vorm 11"/>
          <p:cNvSpPr/>
          <p:nvPr/>
        </p:nvSpPr>
        <p:spPr bwMode="auto">
          <a:xfrm>
            <a:off x="6207125" y="5438775"/>
            <a:ext cx="2122488" cy="892175"/>
          </a:xfrm>
          <a:custGeom>
            <a:avLst/>
            <a:gdLst>
              <a:gd name="connsiteX0" fmla="*/ 932 w 5336164"/>
              <a:gd name="connsiteY0" fmla="*/ 4892040 h 4896579"/>
              <a:gd name="connsiteX1" fmla="*/ 107612 w 5336164"/>
              <a:gd name="connsiteY1" fmla="*/ 4724400 h 4896579"/>
              <a:gd name="connsiteX2" fmla="*/ 138092 w 5336164"/>
              <a:gd name="connsiteY2" fmla="*/ 4678680 h 4896579"/>
              <a:gd name="connsiteX3" fmla="*/ 183812 w 5336164"/>
              <a:gd name="connsiteY3" fmla="*/ 4526280 h 4896579"/>
              <a:gd name="connsiteX4" fmla="*/ 214292 w 5336164"/>
              <a:gd name="connsiteY4" fmla="*/ 4434840 h 4896579"/>
              <a:gd name="connsiteX5" fmla="*/ 229532 w 5336164"/>
              <a:gd name="connsiteY5" fmla="*/ 4389120 h 4896579"/>
              <a:gd name="connsiteX6" fmla="*/ 260012 w 5336164"/>
              <a:gd name="connsiteY6" fmla="*/ 4343400 h 4896579"/>
              <a:gd name="connsiteX7" fmla="*/ 351452 w 5336164"/>
              <a:gd name="connsiteY7" fmla="*/ 4267200 h 4896579"/>
              <a:gd name="connsiteX8" fmla="*/ 442892 w 5336164"/>
              <a:gd name="connsiteY8" fmla="*/ 4236720 h 4896579"/>
              <a:gd name="connsiteX9" fmla="*/ 488612 w 5336164"/>
              <a:gd name="connsiteY9" fmla="*/ 4251960 h 4896579"/>
              <a:gd name="connsiteX10" fmla="*/ 610532 w 5336164"/>
              <a:gd name="connsiteY10" fmla="*/ 4282440 h 4896579"/>
              <a:gd name="connsiteX11" fmla="*/ 793412 w 5336164"/>
              <a:gd name="connsiteY11" fmla="*/ 4251960 h 4896579"/>
              <a:gd name="connsiteX12" fmla="*/ 930572 w 5336164"/>
              <a:gd name="connsiteY12" fmla="*/ 4145280 h 4896579"/>
              <a:gd name="connsiteX13" fmla="*/ 976292 w 5336164"/>
              <a:gd name="connsiteY13" fmla="*/ 4114800 h 4896579"/>
              <a:gd name="connsiteX14" fmla="*/ 1006772 w 5336164"/>
              <a:gd name="connsiteY14" fmla="*/ 4069080 h 4896579"/>
              <a:gd name="connsiteX15" fmla="*/ 1143932 w 5336164"/>
              <a:gd name="connsiteY15" fmla="*/ 3947160 h 4896579"/>
              <a:gd name="connsiteX16" fmla="*/ 1220132 w 5336164"/>
              <a:gd name="connsiteY16" fmla="*/ 3840480 h 4896579"/>
              <a:gd name="connsiteX17" fmla="*/ 1281092 w 5336164"/>
              <a:gd name="connsiteY17" fmla="*/ 3749040 h 4896579"/>
              <a:gd name="connsiteX18" fmla="*/ 1311572 w 5336164"/>
              <a:gd name="connsiteY18" fmla="*/ 3703320 h 4896579"/>
              <a:gd name="connsiteX19" fmla="*/ 1342052 w 5336164"/>
              <a:gd name="connsiteY19" fmla="*/ 3657600 h 4896579"/>
              <a:gd name="connsiteX20" fmla="*/ 1387772 w 5336164"/>
              <a:gd name="connsiteY20" fmla="*/ 3550920 h 4896579"/>
              <a:gd name="connsiteX21" fmla="*/ 1479212 w 5336164"/>
              <a:gd name="connsiteY21" fmla="*/ 3459480 h 4896579"/>
              <a:gd name="connsiteX22" fmla="*/ 1570652 w 5336164"/>
              <a:gd name="connsiteY22" fmla="*/ 3383280 h 4896579"/>
              <a:gd name="connsiteX23" fmla="*/ 1631612 w 5336164"/>
              <a:gd name="connsiteY23" fmla="*/ 3398520 h 4896579"/>
              <a:gd name="connsiteX24" fmla="*/ 1723052 w 5336164"/>
              <a:gd name="connsiteY24" fmla="*/ 3429000 h 4896579"/>
              <a:gd name="connsiteX25" fmla="*/ 1768772 w 5336164"/>
              <a:gd name="connsiteY25" fmla="*/ 3413760 h 4896579"/>
              <a:gd name="connsiteX26" fmla="*/ 1860212 w 5336164"/>
              <a:gd name="connsiteY26" fmla="*/ 3352800 h 4896579"/>
              <a:gd name="connsiteX27" fmla="*/ 1936412 w 5336164"/>
              <a:gd name="connsiteY27" fmla="*/ 3215640 h 4896579"/>
              <a:gd name="connsiteX28" fmla="*/ 1966892 w 5336164"/>
              <a:gd name="connsiteY28" fmla="*/ 3169920 h 4896579"/>
              <a:gd name="connsiteX29" fmla="*/ 1997372 w 5336164"/>
              <a:gd name="connsiteY29" fmla="*/ 3124200 h 4896579"/>
              <a:gd name="connsiteX30" fmla="*/ 2043092 w 5336164"/>
              <a:gd name="connsiteY30" fmla="*/ 3078480 h 4896579"/>
              <a:gd name="connsiteX31" fmla="*/ 2104052 w 5336164"/>
              <a:gd name="connsiteY31" fmla="*/ 2895600 h 4896579"/>
              <a:gd name="connsiteX32" fmla="*/ 2119292 w 5336164"/>
              <a:gd name="connsiteY32" fmla="*/ 2849880 h 4896579"/>
              <a:gd name="connsiteX33" fmla="*/ 2165012 w 5336164"/>
              <a:gd name="connsiteY33" fmla="*/ 2758440 h 4896579"/>
              <a:gd name="connsiteX34" fmla="*/ 2210732 w 5336164"/>
              <a:gd name="connsiteY34" fmla="*/ 2727960 h 4896579"/>
              <a:gd name="connsiteX35" fmla="*/ 2393612 w 5336164"/>
              <a:gd name="connsiteY35" fmla="*/ 2697480 h 4896579"/>
              <a:gd name="connsiteX36" fmla="*/ 2469812 w 5336164"/>
              <a:gd name="connsiteY36" fmla="*/ 2621280 h 4896579"/>
              <a:gd name="connsiteX37" fmla="*/ 2561252 w 5336164"/>
              <a:gd name="connsiteY37" fmla="*/ 2529840 h 4896579"/>
              <a:gd name="connsiteX38" fmla="*/ 2698412 w 5336164"/>
              <a:gd name="connsiteY38" fmla="*/ 2392680 h 4896579"/>
              <a:gd name="connsiteX39" fmla="*/ 2744132 w 5336164"/>
              <a:gd name="connsiteY39" fmla="*/ 2346960 h 4896579"/>
              <a:gd name="connsiteX40" fmla="*/ 2774612 w 5336164"/>
              <a:gd name="connsiteY40" fmla="*/ 2301240 h 4896579"/>
              <a:gd name="connsiteX41" fmla="*/ 2820332 w 5336164"/>
              <a:gd name="connsiteY41" fmla="*/ 2270760 h 4896579"/>
              <a:gd name="connsiteX42" fmla="*/ 2835572 w 5336164"/>
              <a:gd name="connsiteY42" fmla="*/ 2225040 h 4896579"/>
              <a:gd name="connsiteX43" fmla="*/ 2866052 w 5336164"/>
              <a:gd name="connsiteY43" fmla="*/ 2179320 h 4896579"/>
              <a:gd name="connsiteX44" fmla="*/ 2957492 w 5336164"/>
              <a:gd name="connsiteY44" fmla="*/ 2057400 h 4896579"/>
              <a:gd name="connsiteX45" fmla="*/ 3033692 w 5336164"/>
              <a:gd name="connsiteY45" fmla="*/ 1965960 h 4896579"/>
              <a:gd name="connsiteX46" fmla="*/ 3048932 w 5336164"/>
              <a:gd name="connsiteY46" fmla="*/ 1920240 h 4896579"/>
              <a:gd name="connsiteX47" fmla="*/ 3094652 w 5336164"/>
              <a:gd name="connsiteY47" fmla="*/ 1889760 h 4896579"/>
              <a:gd name="connsiteX48" fmla="*/ 3186092 w 5336164"/>
              <a:gd name="connsiteY48" fmla="*/ 1828800 h 4896579"/>
              <a:gd name="connsiteX49" fmla="*/ 3323252 w 5336164"/>
              <a:gd name="connsiteY49" fmla="*/ 1874520 h 4896579"/>
              <a:gd name="connsiteX50" fmla="*/ 3368972 w 5336164"/>
              <a:gd name="connsiteY50" fmla="*/ 1920240 h 4896579"/>
              <a:gd name="connsiteX51" fmla="*/ 3429932 w 5336164"/>
              <a:gd name="connsiteY51" fmla="*/ 2011680 h 4896579"/>
              <a:gd name="connsiteX52" fmla="*/ 3475652 w 5336164"/>
              <a:gd name="connsiteY52" fmla="*/ 2026920 h 4896579"/>
              <a:gd name="connsiteX53" fmla="*/ 3536612 w 5336164"/>
              <a:gd name="connsiteY53" fmla="*/ 1935480 h 4896579"/>
              <a:gd name="connsiteX54" fmla="*/ 3567092 w 5336164"/>
              <a:gd name="connsiteY54" fmla="*/ 1889760 h 4896579"/>
              <a:gd name="connsiteX55" fmla="*/ 3597572 w 5336164"/>
              <a:gd name="connsiteY55" fmla="*/ 1798320 h 4896579"/>
              <a:gd name="connsiteX56" fmla="*/ 3658532 w 5336164"/>
              <a:gd name="connsiteY56" fmla="*/ 1706880 h 4896579"/>
              <a:gd name="connsiteX57" fmla="*/ 3734732 w 5336164"/>
              <a:gd name="connsiteY57" fmla="*/ 1478280 h 4896579"/>
              <a:gd name="connsiteX58" fmla="*/ 3765212 w 5336164"/>
              <a:gd name="connsiteY58" fmla="*/ 1386840 h 4896579"/>
              <a:gd name="connsiteX59" fmla="*/ 3780452 w 5336164"/>
              <a:gd name="connsiteY59" fmla="*/ 1341120 h 4896579"/>
              <a:gd name="connsiteX60" fmla="*/ 3810932 w 5336164"/>
              <a:gd name="connsiteY60" fmla="*/ 1295400 h 4896579"/>
              <a:gd name="connsiteX61" fmla="*/ 3841412 w 5336164"/>
              <a:gd name="connsiteY61" fmla="*/ 1188720 h 4896579"/>
              <a:gd name="connsiteX62" fmla="*/ 3871892 w 5336164"/>
              <a:gd name="connsiteY62" fmla="*/ 1127760 h 4896579"/>
              <a:gd name="connsiteX63" fmla="*/ 3932852 w 5336164"/>
              <a:gd name="connsiteY63" fmla="*/ 1036320 h 4896579"/>
              <a:gd name="connsiteX64" fmla="*/ 4024292 w 5336164"/>
              <a:gd name="connsiteY64" fmla="*/ 990600 h 4896579"/>
              <a:gd name="connsiteX65" fmla="*/ 4207172 w 5336164"/>
              <a:gd name="connsiteY65" fmla="*/ 1036320 h 4896579"/>
              <a:gd name="connsiteX66" fmla="*/ 4252892 w 5336164"/>
              <a:gd name="connsiteY66" fmla="*/ 1051560 h 4896579"/>
              <a:gd name="connsiteX67" fmla="*/ 4298612 w 5336164"/>
              <a:gd name="connsiteY67" fmla="*/ 1036320 h 4896579"/>
              <a:gd name="connsiteX68" fmla="*/ 4329092 w 5336164"/>
              <a:gd name="connsiteY68" fmla="*/ 990600 h 4896579"/>
              <a:gd name="connsiteX69" fmla="*/ 4374812 w 5336164"/>
              <a:gd name="connsiteY69" fmla="*/ 944880 h 4896579"/>
              <a:gd name="connsiteX70" fmla="*/ 4390052 w 5336164"/>
              <a:gd name="connsiteY70" fmla="*/ 899160 h 4896579"/>
              <a:gd name="connsiteX71" fmla="*/ 4420532 w 5336164"/>
              <a:gd name="connsiteY71" fmla="*/ 853440 h 4896579"/>
              <a:gd name="connsiteX72" fmla="*/ 4481492 w 5336164"/>
              <a:gd name="connsiteY72" fmla="*/ 716280 h 4896579"/>
              <a:gd name="connsiteX73" fmla="*/ 4511972 w 5336164"/>
              <a:gd name="connsiteY73" fmla="*/ 609600 h 4896579"/>
              <a:gd name="connsiteX74" fmla="*/ 4572932 w 5336164"/>
              <a:gd name="connsiteY74" fmla="*/ 518160 h 4896579"/>
              <a:gd name="connsiteX75" fmla="*/ 4618652 w 5336164"/>
              <a:gd name="connsiteY75" fmla="*/ 472440 h 4896579"/>
              <a:gd name="connsiteX76" fmla="*/ 4664372 w 5336164"/>
              <a:gd name="connsiteY76" fmla="*/ 457200 h 4896579"/>
              <a:gd name="connsiteX77" fmla="*/ 4771052 w 5336164"/>
              <a:gd name="connsiteY77" fmla="*/ 487680 h 4896579"/>
              <a:gd name="connsiteX78" fmla="*/ 4816772 w 5336164"/>
              <a:gd name="connsiteY78" fmla="*/ 533400 h 4896579"/>
              <a:gd name="connsiteX79" fmla="*/ 4908212 w 5336164"/>
              <a:gd name="connsiteY79" fmla="*/ 563880 h 4896579"/>
              <a:gd name="connsiteX80" fmla="*/ 4953932 w 5336164"/>
              <a:gd name="connsiteY80" fmla="*/ 533400 h 4896579"/>
              <a:gd name="connsiteX81" fmla="*/ 4999652 w 5336164"/>
              <a:gd name="connsiteY81" fmla="*/ 518160 h 4896579"/>
              <a:gd name="connsiteX82" fmla="*/ 5030132 w 5336164"/>
              <a:gd name="connsiteY82" fmla="*/ 472440 h 4896579"/>
              <a:gd name="connsiteX83" fmla="*/ 5075852 w 5336164"/>
              <a:gd name="connsiteY83" fmla="*/ 426720 h 4896579"/>
              <a:gd name="connsiteX84" fmla="*/ 5121572 w 5336164"/>
              <a:gd name="connsiteY84" fmla="*/ 335280 h 4896579"/>
              <a:gd name="connsiteX85" fmla="*/ 5167292 w 5336164"/>
              <a:gd name="connsiteY85" fmla="*/ 289560 h 4896579"/>
              <a:gd name="connsiteX86" fmla="*/ 5228252 w 5336164"/>
              <a:gd name="connsiteY86" fmla="*/ 198120 h 4896579"/>
              <a:gd name="connsiteX87" fmla="*/ 5258732 w 5336164"/>
              <a:gd name="connsiteY87" fmla="*/ 152400 h 4896579"/>
              <a:gd name="connsiteX88" fmla="*/ 5289212 w 5336164"/>
              <a:gd name="connsiteY88" fmla="*/ 106680 h 4896579"/>
              <a:gd name="connsiteX89" fmla="*/ 5334932 w 5336164"/>
              <a:gd name="connsiteY89" fmla="*/ 15240 h 4896579"/>
              <a:gd name="connsiteX90" fmla="*/ 5334932 w 5336164"/>
              <a:gd name="connsiteY90" fmla="*/ 0 h 489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336164" h="4896579">
                <a:moveTo>
                  <a:pt x="932" y="4892040"/>
                </a:moveTo>
                <a:cubicBezTo>
                  <a:pt x="131556" y="4696104"/>
                  <a:pt x="0" y="4896579"/>
                  <a:pt x="107612" y="4724400"/>
                </a:cubicBezTo>
                <a:cubicBezTo>
                  <a:pt x="117320" y="4708868"/>
                  <a:pt x="130653" y="4695418"/>
                  <a:pt x="138092" y="4678680"/>
                </a:cubicBezTo>
                <a:cubicBezTo>
                  <a:pt x="171250" y="4604074"/>
                  <a:pt x="163352" y="4594481"/>
                  <a:pt x="183812" y="4526280"/>
                </a:cubicBezTo>
                <a:cubicBezTo>
                  <a:pt x="193044" y="4495506"/>
                  <a:pt x="204132" y="4465320"/>
                  <a:pt x="214292" y="4434840"/>
                </a:cubicBezTo>
                <a:cubicBezTo>
                  <a:pt x="219372" y="4419600"/>
                  <a:pt x="220621" y="4402486"/>
                  <a:pt x="229532" y="4389120"/>
                </a:cubicBezTo>
                <a:cubicBezTo>
                  <a:pt x="239692" y="4373880"/>
                  <a:pt x="248286" y="4357471"/>
                  <a:pt x="260012" y="4343400"/>
                </a:cubicBezTo>
                <a:cubicBezTo>
                  <a:pt x="281123" y="4318066"/>
                  <a:pt x="319719" y="4281304"/>
                  <a:pt x="351452" y="4267200"/>
                </a:cubicBezTo>
                <a:cubicBezTo>
                  <a:pt x="380812" y="4254151"/>
                  <a:pt x="442892" y="4236720"/>
                  <a:pt x="442892" y="4236720"/>
                </a:cubicBezTo>
                <a:cubicBezTo>
                  <a:pt x="458132" y="4241800"/>
                  <a:pt x="473114" y="4247733"/>
                  <a:pt x="488612" y="4251960"/>
                </a:cubicBezTo>
                <a:cubicBezTo>
                  <a:pt x="529027" y="4262982"/>
                  <a:pt x="610532" y="4282440"/>
                  <a:pt x="610532" y="4282440"/>
                </a:cubicBezTo>
                <a:cubicBezTo>
                  <a:pt x="621973" y="4281010"/>
                  <a:pt x="759848" y="4268742"/>
                  <a:pt x="793412" y="4251960"/>
                </a:cubicBezTo>
                <a:cubicBezTo>
                  <a:pt x="908966" y="4194183"/>
                  <a:pt x="855312" y="4207997"/>
                  <a:pt x="930572" y="4145280"/>
                </a:cubicBezTo>
                <a:cubicBezTo>
                  <a:pt x="944643" y="4133554"/>
                  <a:pt x="961052" y="4124960"/>
                  <a:pt x="976292" y="4114800"/>
                </a:cubicBezTo>
                <a:cubicBezTo>
                  <a:pt x="986452" y="4099560"/>
                  <a:pt x="993820" y="4082032"/>
                  <a:pt x="1006772" y="4069080"/>
                </a:cubicBezTo>
                <a:cubicBezTo>
                  <a:pt x="1098390" y="3977462"/>
                  <a:pt x="1015930" y="4139163"/>
                  <a:pt x="1143932" y="3947160"/>
                </a:cubicBezTo>
                <a:cubicBezTo>
                  <a:pt x="1243027" y="3798518"/>
                  <a:pt x="1087809" y="4029512"/>
                  <a:pt x="1220132" y="3840480"/>
                </a:cubicBezTo>
                <a:cubicBezTo>
                  <a:pt x="1241139" y="3810470"/>
                  <a:pt x="1260772" y="3779520"/>
                  <a:pt x="1281092" y="3749040"/>
                </a:cubicBezTo>
                <a:lnTo>
                  <a:pt x="1311572" y="3703320"/>
                </a:lnTo>
                <a:cubicBezTo>
                  <a:pt x="1321732" y="3688080"/>
                  <a:pt x="1336260" y="3674976"/>
                  <a:pt x="1342052" y="3657600"/>
                </a:cubicBezTo>
                <a:cubicBezTo>
                  <a:pt x="1353062" y="3624569"/>
                  <a:pt x="1366250" y="3577823"/>
                  <a:pt x="1387772" y="3550920"/>
                </a:cubicBezTo>
                <a:cubicBezTo>
                  <a:pt x="1414700" y="3517260"/>
                  <a:pt x="1448732" y="3489960"/>
                  <a:pt x="1479212" y="3459480"/>
                </a:cubicBezTo>
                <a:cubicBezTo>
                  <a:pt x="1537884" y="3400808"/>
                  <a:pt x="1506999" y="3425715"/>
                  <a:pt x="1570652" y="3383280"/>
                </a:cubicBezTo>
                <a:cubicBezTo>
                  <a:pt x="1590972" y="3388360"/>
                  <a:pt x="1611550" y="3392501"/>
                  <a:pt x="1631612" y="3398520"/>
                </a:cubicBezTo>
                <a:cubicBezTo>
                  <a:pt x="1662386" y="3407752"/>
                  <a:pt x="1723052" y="3429000"/>
                  <a:pt x="1723052" y="3429000"/>
                </a:cubicBezTo>
                <a:cubicBezTo>
                  <a:pt x="1738292" y="3423920"/>
                  <a:pt x="1754729" y="3421562"/>
                  <a:pt x="1768772" y="3413760"/>
                </a:cubicBezTo>
                <a:cubicBezTo>
                  <a:pt x="1800794" y="3395970"/>
                  <a:pt x="1860212" y="3352800"/>
                  <a:pt x="1860212" y="3352800"/>
                </a:cubicBezTo>
                <a:cubicBezTo>
                  <a:pt x="1887036" y="3272327"/>
                  <a:pt x="1866541" y="3320446"/>
                  <a:pt x="1936412" y="3215640"/>
                </a:cubicBezTo>
                <a:lnTo>
                  <a:pt x="1966892" y="3169920"/>
                </a:lnTo>
                <a:cubicBezTo>
                  <a:pt x="1977052" y="3154680"/>
                  <a:pt x="1984420" y="3137152"/>
                  <a:pt x="1997372" y="3124200"/>
                </a:cubicBezTo>
                <a:lnTo>
                  <a:pt x="2043092" y="3078480"/>
                </a:lnTo>
                <a:lnTo>
                  <a:pt x="2104052" y="2895600"/>
                </a:lnTo>
                <a:lnTo>
                  <a:pt x="2119292" y="2849880"/>
                </a:lnTo>
                <a:cubicBezTo>
                  <a:pt x="2131687" y="2812695"/>
                  <a:pt x="2135469" y="2787983"/>
                  <a:pt x="2165012" y="2758440"/>
                </a:cubicBezTo>
                <a:cubicBezTo>
                  <a:pt x="2177964" y="2745488"/>
                  <a:pt x="2194349" y="2736151"/>
                  <a:pt x="2210732" y="2727960"/>
                </a:cubicBezTo>
                <a:cubicBezTo>
                  <a:pt x="2261795" y="2702428"/>
                  <a:pt x="2350153" y="2702309"/>
                  <a:pt x="2393612" y="2697480"/>
                </a:cubicBezTo>
                <a:cubicBezTo>
                  <a:pt x="2487823" y="2634673"/>
                  <a:pt x="2395921" y="2704407"/>
                  <a:pt x="2469812" y="2621280"/>
                </a:cubicBezTo>
                <a:cubicBezTo>
                  <a:pt x="2498450" y="2589063"/>
                  <a:pt x="2530772" y="2560320"/>
                  <a:pt x="2561252" y="2529840"/>
                </a:cubicBezTo>
                <a:lnTo>
                  <a:pt x="2698412" y="2392680"/>
                </a:lnTo>
                <a:cubicBezTo>
                  <a:pt x="2713652" y="2377440"/>
                  <a:pt x="2732177" y="2364893"/>
                  <a:pt x="2744132" y="2346960"/>
                </a:cubicBezTo>
                <a:cubicBezTo>
                  <a:pt x="2754292" y="2331720"/>
                  <a:pt x="2761660" y="2314192"/>
                  <a:pt x="2774612" y="2301240"/>
                </a:cubicBezTo>
                <a:cubicBezTo>
                  <a:pt x="2787564" y="2288288"/>
                  <a:pt x="2805092" y="2280920"/>
                  <a:pt x="2820332" y="2270760"/>
                </a:cubicBezTo>
                <a:cubicBezTo>
                  <a:pt x="2825412" y="2255520"/>
                  <a:pt x="2828388" y="2239408"/>
                  <a:pt x="2835572" y="2225040"/>
                </a:cubicBezTo>
                <a:cubicBezTo>
                  <a:pt x="2843763" y="2208657"/>
                  <a:pt x="2855279" y="2194133"/>
                  <a:pt x="2866052" y="2179320"/>
                </a:cubicBezTo>
                <a:cubicBezTo>
                  <a:pt x="2895931" y="2138236"/>
                  <a:pt x="2929313" y="2099668"/>
                  <a:pt x="2957492" y="2057400"/>
                </a:cubicBezTo>
                <a:cubicBezTo>
                  <a:pt x="2999927" y="1993747"/>
                  <a:pt x="2975020" y="2024632"/>
                  <a:pt x="3033692" y="1965960"/>
                </a:cubicBezTo>
                <a:cubicBezTo>
                  <a:pt x="3038772" y="1950720"/>
                  <a:pt x="3038897" y="1932784"/>
                  <a:pt x="3048932" y="1920240"/>
                </a:cubicBezTo>
                <a:cubicBezTo>
                  <a:pt x="3060374" y="1905937"/>
                  <a:pt x="3080581" y="1901486"/>
                  <a:pt x="3094652" y="1889760"/>
                </a:cubicBezTo>
                <a:cubicBezTo>
                  <a:pt x="3170758" y="1826339"/>
                  <a:pt x="3105744" y="1855583"/>
                  <a:pt x="3186092" y="1828800"/>
                </a:cubicBezTo>
                <a:cubicBezTo>
                  <a:pt x="3265472" y="1842030"/>
                  <a:pt x="3269679" y="1829876"/>
                  <a:pt x="3323252" y="1874520"/>
                </a:cubicBezTo>
                <a:cubicBezTo>
                  <a:pt x="3339809" y="1888318"/>
                  <a:pt x="3355740" y="1903227"/>
                  <a:pt x="3368972" y="1920240"/>
                </a:cubicBezTo>
                <a:cubicBezTo>
                  <a:pt x="3391462" y="1949156"/>
                  <a:pt x="3395179" y="2000096"/>
                  <a:pt x="3429932" y="2011680"/>
                </a:cubicBezTo>
                <a:lnTo>
                  <a:pt x="3475652" y="2026920"/>
                </a:lnTo>
                <a:cubicBezTo>
                  <a:pt x="3562322" y="1940250"/>
                  <a:pt x="3492501" y="2023702"/>
                  <a:pt x="3536612" y="1935480"/>
                </a:cubicBezTo>
                <a:cubicBezTo>
                  <a:pt x="3544803" y="1919097"/>
                  <a:pt x="3559653" y="1906498"/>
                  <a:pt x="3567092" y="1889760"/>
                </a:cubicBezTo>
                <a:cubicBezTo>
                  <a:pt x="3580141" y="1860400"/>
                  <a:pt x="3579750" y="1825053"/>
                  <a:pt x="3597572" y="1798320"/>
                </a:cubicBezTo>
                <a:cubicBezTo>
                  <a:pt x="3617892" y="1767840"/>
                  <a:pt x="3646948" y="1741633"/>
                  <a:pt x="3658532" y="1706880"/>
                </a:cubicBezTo>
                <a:lnTo>
                  <a:pt x="3734732" y="1478280"/>
                </a:lnTo>
                <a:lnTo>
                  <a:pt x="3765212" y="1386840"/>
                </a:lnTo>
                <a:cubicBezTo>
                  <a:pt x="3770292" y="1371600"/>
                  <a:pt x="3771541" y="1354486"/>
                  <a:pt x="3780452" y="1341120"/>
                </a:cubicBezTo>
                <a:lnTo>
                  <a:pt x="3810932" y="1295400"/>
                </a:lnTo>
                <a:cubicBezTo>
                  <a:pt x="3818666" y="1264466"/>
                  <a:pt x="3828294" y="1219329"/>
                  <a:pt x="3841412" y="1188720"/>
                </a:cubicBezTo>
                <a:cubicBezTo>
                  <a:pt x="3850361" y="1167838"/>
                  <a:pt x="3860203" y="1147241"/>
                  <a:pt x="3871892" y="1127760"/>
                </a:cubicBezTo>
                <a:cubicBezTo>
                  <a:pt x="3890739" y="1096348"/>
                  <a:pt x="3902372" y="1056640"/>
                  <a:pt x="3932852" y="1036320"/>
                </a:cubicBezTo>
                <a:cubicBezTo>
                  <a:pt x="3991938" y="996929"/>
                  <a:pt x="3961196" y="1011632"/>
                  <a:pt x="4024292" y="990600"/>
                </a:cubicBezTo>
                <a:cubicBezTo>
                  <a:pt x="4147424" y="1011122"/>
                  <a:pt x="4086417" y="996068"/>
                  <a:pt x="4207172" y="1036320"/>
                </a:cubicBezTo>
                <a:lnTo>
                  <a:pt x="4252892" y="1051560"/>
                </a:lnTo>
                <a:cubicBezTo>
                  <a:pt x="4268132" y="1046480"/>
                  <a:pt x="4286068" y="1046355"/>
                  <a:pt x="4298612" y="1036320"/>
                </a:cubicBezTo>
                <a:cubicBezTo>
                  <a:pt x="4312915" y="1024878"/>
                  <a:pt x="4317366" y="1004671"/>
                  <a:pt x="4329092" y="990600"/>
                </a:cubicBezTo>
                <a:cubicBezTo>
                  <a:pt x="4342890" y="974043"/>
                  <a:pt x="4359572" y="960120"/>
                  <a:pt x="4374812" y="944880"/>
                </a:cubicBezTo>
                <a:cubicBezTo>
                  <a:pt x="4379892" y="929640"/>
                  <a:pt x="4382868" y="913528"/>
                  <a:pt x="4390052" y="899160"/>
                </a:cubicBezTo>
                <a:cubicBezTo>
                  <a:pt x="4398243" y="882777"/>
                  <a:pt x="4413093" y="870178"/>
                  <a:pt x="4420532" y="853440"/>
                </a:cubicBezTo>
                <a:cubicBezTo>
                  <a:pt x="4493076" y="690216"/>
                  <a:pt x="4412512" y="819750"/>
                  <a:pt x="4481492" y="716280"/>
                </a:cubicBezTo>
                <a:cubicBezTo>
                  <a:pt x="4485079" y="701931"/>
                  <a:pt x="4502034" y="627488"/>
                  <a:pt x="4511972" y="609600"/>
                </a:cubicBezTo>
                <a:cubicBezTo>
                  <a:pt x="4529762" y="577578"/>
                  <a:pt x="4547029" y="544063"/>
                  <a:pt x="4572932" y="518160"/>
                </a:cubicBezTo>
                <a:cubicBezTo>
                  <a:pt x="4588172" y="502920"/>
                  <a:pt x="4600719" y="484395"/>
                  <a:pt x="4618652" y="472440"/>
                </a:cubicBezTo>
                <a:cubicBezTo>
                  <a:pt x="4632018" y="463529"/>
                  <a:pt x="4649132" y="462280"/>
                  <a:pt x="4664372" y="457200"/>
                </a:cubicBezTo>
                <a:cubicBezTo>
                  <a:pt x="4672501" y="459232"/>
                  <a:pt x="4757934" y="478935"/>
                  <a:pt x="4771052" y="487680"/>
                </a:cubicBezTo>
                <a:cubicBezTo>
                  <a:pt x="4788985" y="499635"/>
                  <a:pt x="4797932" y="522933"/>
                  <a:pt x="4816772" y="533400"/>
                </a:cubicBezTo>
                <a:cubicBezTo>
                  <a:pt x="4844858" y="549003"/>
                  <a:pt x="4908212" y="563880"/>
                  <a:pt x="4908212" y="563880"/>
                </a:cubicBezTo>
                <a:cubicBezTo>
                  <a:pt x="4923452" y="553720"/>
                  <a:pt x="4937549" y="541591"/>
                  <a:pt x="4953932" y="533400"/>
                </a:cubicBezTo>
                <a:cubicBezTo>
                  <a:pt x="4968300" y="526216"/>
                  <a:pt x="4987108" y="528195"/>
                  <a:pt x="4999652" y="518160"/>
                </a:cubicBezTo>
                <a:cubicBezTo>
                  <a:pt x="5013955" y="506718"/>
                  <a:pt x="5018406" y="486511"/>
                  <a:pt x="5030132" y="472440"/>
                </a:cubicBezTo>
                <a:cubicBezTo>
                  <a:pt x="5043930" y="455883"/>
                  <a:pt x="5060612" y="441960"/>
                  <a:pt x="5075852" y="426720"/>
                </a:cubicBezTo>
                <a:cubicBezTo>
                  <a:pt x="5091126" y="380898"/>
                  <a:pt x="5088746" y="374671"/>
                  <a:pt x="5121572" y="335280"/>
                </a:cubicBezTo>
                <a:cubicBezTo>
                  <a:pt x="5135370" y="318723"/>
                  <a:pt x="5154060" y="306573"/>
                  <a:pt x="5167292" y="289560"/>
                </a:cubicBezTo>
                <a:cubicBezTo>
                  <a:pt x="5189782" y="260644"/>
                  <a:pt x="5207932" y="228600"/>
                  <a:pt x="5228252" y="198120"/>
                </a:cubicBezTo>
                <a:lnTo>
                  <a:pt x="5258732" y="152400"/>
                </a:lnTo>
                <a:lnTo>
                  <a:pt x="5289212" y="106680"/>
                </a:lnTo>
                <a:cubicBezTo>
                  <a:pt x="5319011" y="61982"/>
                  <a:pt x="5322313" y="65717"/>
                  <a:pt x="5334932" y="15240"/>
                </a:cubicBezTo>
                <a:cubicBezTo>
                  <a:pt x="5336164" y="10312"/>
                  <a:pt x="5334932" y="5080"/>
                  <a:pt x="5334932" y="0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1995" name="Rechthoekige driehoek 15"/>
          <p:cNvSpPr>
            <a:spLocks noChangeArrowheads="1"/>
          </p:cNvSpPr>
          <p:nvPr/>
        </p:nvSpPr>
        <p:spPr bwMode="auto">
          <a:xfrm rot="10800000" flipV="1">
            <a:off x="6197600" y="5937250"/>
            <a:ext cx="2132013" cy="40005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4" name="Vrije vorm 13"/>
          <p:cNvSpPr>
            <a:spLocks/>
          </p:cNvSpPr>
          <p:nvPr/>
        </p:nvSpPr>
        <p:spPr bwMode="auto">
          <a:xfrm>
            <a:off x="771525" y="4627563"/>
            <a:ext cx="1860550" cy="1703387"/>
          </a:xfrm>
          <a:custGeom>
            <a:avLst/>
            <a:gdLst>
              <a:gd name="T0" fmla="*/ 0 w 2575560"/>
              <a:gd name="T1" fmla="*/ 1703387 h 2270760"/>
              <a:gd name="T2" fmla="*/ 66055 w 2575560"/>
              <a:gd name="T3" fmla="*/ 1646226 h 2270760"/>
              <a:gd name="T4" fmla="*/ 88073 w 2575560"/>
              <a:gd name="T5" fmla="*/ 1611930 h 2270760"/>
              <a:gd name="T6" fmla="*/ 121101 w 2575560"/>
              <a:gd name="T7" fmla="*/ 1577634 h 2270760"/>
              <a:gd name="T8" fmla="*/ 165138 w 2575560"/>
              <a:gd name="T9" fmla="*/ 1509041 h 2270760"/>
              <a:gd name="T10" fmla="*/ 187156 w 2575560"/>
              <a:gd name="T11" fmla="*/ 1474744 h 2270760"/>
              <a:gd name="T12" fmla="*/ 231193 w 2575560"/>
              <a:gd name="T13" fmla="*/ 1406151 h 2270760"/>
              <a:gd name="T14" fmla="*/ 253211 w 2575560"/>
              <a:gd name="T15" fmla="*/ 1371855 h 2270760"/>
              <a:gd name="T16" fmla="*/ 319266 w 2575560"/>
              <a:gd name="T17" fmla="*/ 1337559 h 2270760"/>
              <a:gd name="T18" fmla="*/ 385321 w 2575560"/>
              <a:gd name="T19" fmla="*/ 1394719 h 2270760"/>
              <a:gd name="T20" fmla="*/ 418349 w 2575560"/>
              <a:gd name="T21" fmla="*/ 1417584 h 2270760"/>
              <a:gd name="T22" fmla="*/ 462385 w 2575560"/>
              <a:gd name="T23" fmla="*/ 1406151 h 2270760"/>
              <a:gd name="T24" fmla="*/ 517431 w 2575560"/>
              <a:gd name="T25" fmla="*/ 1303262 h 2270760"/>
              <a:gd name="T26" fmla="*/ 528440 w 2575560"/>
              <a:gd name="T27" fmla="*/ 1234670 h 2270760"/>
              <a:gd name="T28" fmla="*/ 550459 w 2575560"/>
              <a:gd name="T29" fmla="*/ 1143213 h 2270760"/>
              <a:gd name="T30" fmla="*/ 572477 w 2575560"/>
              <a:gd name="T31" fmla="*/ 1108916 h 2270760"/>
              <a:gd name="T32" fmla="*/ 638532 w 2575560"/>
              <a:gd name="T33" fmla="*/ 1063188 h 2270760"/>
              <a:gd name="T34" fmla="*/ 715596 w 2575560"/>
              <a:gd name="T35" fmla="*/ 1143213 h 2270760"/>
              <a:gd name="T36" fmla="*/ 781651 w 2575560"/>
              <a:gd name="T37" fmla="*/ 1200373 h 2270760"/>
              <a:gd name="T38" fmla="*/ 825688 w 2575560"/>
              <a:gd name="T39" fmla="*/ 1188941 h 2270760"/>
              <a:gd name="T40" fmla="*/ 836697 w 2575560"/>
              <a:gd name="T41" fmla="*/ 1154645 h 2270760"/>
              <a:gd name="T42" fmla="*/ 880734 w 2575560"/>
              <a:gd name="T43" fmla="*/ 1086052 h 2270760"/>
              <a:gd name="T44" fmla="*/ 902752 w 2575560"/>
              <a:gd name="T45" fmla="*/ 1051756 h 2270760"/>
              <a:gd name="T46" fmla="*/ 913761 w 2575560"/>
              <a:gd name="T47" fmla="*/ 1017459 h 2270760"/>
              <a:gd name="T48" fmla="*/ 979816 w 2575560"/>
              <a:gd name="T49" fmla="*/ 948867 h 2270760"/>
              <a:gd name="T50" fmla="*/ 1001835 w 2575560"/>
              <a:gd name="T51" fmla="*/ 914570 h 2270760"/>
              <a:gd name="T52" fmla="*/ 1067890 w 2575560"/>
              <a:gd name="T53" fmla="*/ 868842 h 2270760"/>
              <a:gd name="T54" fmla="*/ 1100917 w 2575560"/>
              <a:gd name="T55" fmla="*/ 834545 h 2270760"/>
              <a:gd name="T56" fmla="*/ 1122935 w 2575560"/>
              <a:gd name="T57" fmla="*/ 800249 h 2270760"/>
              <a:gd name="T58" fmla="*/ 1155963 w 2575560"/>
              <a:gd name="T59" fmla="*/ 777385 h 2270760"/>
              <a:gd name="T60" fmla="*/ 1177981 w 2575560"/>
              <a:gd name="T61" fmla="*/ 743088 h 2270760"/>
              <a:gd name="T62" fmla="*/ 1200000 w 2575560"/>
              <a:gd name="T63" fmla="*/ 674495 h 2270760"/>
              <a:gd name="T64" fmla="*/ 1211009 w 2575560"/>
              <a:gd name="T65" fmla="*/ 640199 h 2270760"/>
              <a:gd name="T66" fmla="*/ 1222018 w 2575560"/>
              <a:gd name="T67" fmla="*/ 605903 h 2270760"/>
              <a:gd name="T68" fmla="*/ 1233027 w 2575560"/>
              <a:gd name="T69" fmla="*/ 571606 h 2270760"/>
              <a:gd name="T70" fmla="*/ 1277064 w 2575560"/>
              <a:gd name="T71" fmla="*/ 503014 h 2270760"/>
              <a:gd name="T72" fmla="*/ 1332110 w 2575560"/>
              <a:gd name="T73" fmla="*/ 663063 h 2270760"/>
              <a:gd name="T74" fmla="*/ 1343119 w 2575560"/>
              <a:gd name="T75" fmla="*/ 857410 h 2270760"/>
              <a:gd name="T76" fmla="*/ 1365137 w 2575560"/>
              <a:gd name="T77" fmla="*/ 1097484 h 2270760"/>
              <a:gd name="T78" fmla="*/ 1387155 w 2575560"/>
              <a:gd name="T79" fmla="*/ 1063188 h 2270760"/>
              <a:gd name="T80" fmla="*/ 1409174 w 2575560"/>
              <a:gd name="T81" fmla="*/ 994595 h 2270760"/>
              <a:gd name="T82" fmla="*/ 1431192 w 2575560"/>
              <a:gd name="T83" fmla="*/ 823113 h 2270760"/>
              <a:gd name="T84" fmla="*/ 1453210 w 2575560"/>
              <a:gd name="T85" fmla="*/ 743088 h 2270760"/>
              <a:gd name="T86" fmla="*/ 1464220 w 2575560"/>
              <a:gd name="T87" fmla="*/ 697360 h 2270760"/>
              <a:gd name="T88" fmla="*/ 1486238 w 2575560"/>
              <a:gd name="T89" fmla="*/ 628767 h 2270760"/>
              <a:gd name="T90" fmla="*/ 1519266 w 2575560"/>
              <a:gd name="T91" fmla="*/ 514446 h 2270760"/>
              <a:gd name="T92" fmla="*/ 1541284 w 2575560"/>
              <a:gd name="T93" fmla="*/ 480149 h 2270760"/>
              <a:gd name="T94" fmla="*/ 1552293 w 2575560"/>
              <a:gd name="T95" fmla="*/ 434421 h 2270760"/>
              <a:gd name="T96" fmla="*/ 1574312 w 2575560"/>
              <a:gd name="T97" fmla="*/ 274371 h 2270760"/>
              <a:gd name="T98" fmla="*/ 1596330 w 2575560"/>
              <a:gd name="T99" fmla="*/ 205778 h 2270760"/>
              <a:gd name="T100" fmla="*/ 1629357 w 2575560"/>
              <a:gd name="T101" fmla="*/ 217210 h 2270760"/>
              <a:gd name="T102" fmla="*/ 1640367 w 2575560"/>
              <a:gd name="T103" fmla="*/ 251507 h 2270760"/>
              <a:gd name="T104" fmla="*/ 1662385 w 2575560"/>
              <a:gd name="T105" fmla="*/ 285803 h 2270760"/>
              <a:gd name="T106" fmla="*/ 1684403 w 2575560"/>
              <a:gd name="T107" fmla="*/ 354396 h 2270760"/>
              <a:gd name="T108" fmla="*/ 1695412 w 2575560"/>
              <a:gd name="T109" fmla="*/ 320100 h 2270760"/>
              <a:gd name="T110" fmla="*/ 1717431 w 2575560"/>
              <a:gd name="T111" fmla="*/ 182914 h 2270760"/>
              <a:gd name="T112" fmla="*/ 1739449 w 2575560"/>
              <a:gd name="T113" fmla="*/ 114321 h 2270760"/>
              <a:gd name="T114" fmla="*/ 1750458 w 2575560"/>
              <a:gd name="T115" fmla="*/ 68593 h 2270760"/>
              <a:gd name="T116" fmla="*/ 1816513 w 2575560"/>
              <a:gd name="T117" fmla="*/ 45729 h 2270760"/>
              <a:gd name="T118" fmla="*/ 1849541 w 2575560"/>
              <a:gd name="T119" fmla="*/ 22864 h 2270760"/>
              <a:gd name="T120" fmla="*/ 1860550 w 2575560"/>
              <a:gd name="T121" fmla="*/ 0 h 22707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575560" h="2270760">
                <a:moveTo>
                  <a:pt x="0" y="2270760"/>
                </a:moveTo>
                <a:cubicBezTo>
                  <a:pt x="44955" y="2240790"/>
                  <a:pt x="54770" y="2238564"/>
                  <a:pt x="91440" y="2194560"/>
                </a:cubicBezTo>
                <a:cubicBezTo>
                  <a:pt x="103166" y="2180489"/>
                  <a:pt x="110194" y="2162911"/>
                  <a:pt x="121920" y="2148840"/>
                </a:cubicBezTo>
                <a:cubicBezTo>
                  <a:pt x="135718" y="2132283"/>
                  <a:pt x="154408" y="2120133"/>
                  <a:pt x="167640" y="2103120"/>
                </a:cubicBezTo>
                <a:cubicBezTo>
                  <a:pt x="190130" y="2074204"/>
                  <a:pt x="208280" y="2042160"/>
                  <a:pt x="228600" y="2011680"/>
                </a:cubicBezTo>
                <a:lnTo>
                  <a:pt x="259080" y="1965960"/>
                </a:lnTo>
                <a:lnTo>
                  <a:pt x="320040" y="1874520"/>
                </a:lnTo>
                <a:cubicBezTo>
                  <a:pt x="330200" y="1859280"/>
                  <a:pt x="333144" y="1834592"/>
                  <a:pt x="350520" y="1828800"/>
                </a:cubicBezTo>
                <a:cubicBezTo>
                  <a:pt x="413616" y="1807768"/>
                  <a:pt x="382874" y="1822471"/>
                  <a:pt x="441960" y="1783080"/>
                </a:cubicBezTo>
                <a:cubicBezTo>
                  <a:pt x="555474" y="1858756"/>
                  <a:pt x="416057" y="1761494"/>
                  <a:pt x="533400" y="1859280"/>
                </a:cubicBezTo>
                <a:cubicBezTo>
                  <a:pt x="547471" y="1871006"/>
                  <a:pt x="563880" y="1879600"/>
                  <a:pt x="579120" y="1889760"/>
                </a:cubicBezTo>
                <a:cubicBezTo>
                  <a:pt x="599440" y="1884680"/>
                  <a:pt x="624317" y="1888313"/>
                  <a:pt x="640080" y="1874520"/>
                </a:cubicBezTo>
                <a:cubicBezTo>
                  <a:pt x="672593" y="1846071"/>
                  <a:pt x="705838" y="1784348"/>
                  <a:pt x="716280" y="1737360"/>
                </a:cubicBezTo>
                <a:cubicBezTo>
                  <a:pt x="722983" y="1707195"/>
                  <a:pt x="725992" y="1676322"/>
                  <a:pt x="731520" y="1645920"/>
                </a:cubicBezTo>
                <a:cubicBezTo>
                  <a:pt x="736488" y="1618593"/>
                  <a:pt x="746893" y="1554215"/>
                  <a:pt x="762000" y="1524000"/>
                </a:cubicBezTo>
                <a:cubicBezTo>
                  <a:pt x="770191" y="1507617"/>
                  <a:pt x="778696" y="1490341"/>
                  <a:pt x="792480" y="1478280"/>
                </a:cubicBezTo>
                <a:cubicBezTo>
                  <a:pt x="820049" y="1454157"/>
                  <a:pt x="883920" y="1417320"/>
                  <a:pt x="883920" y="1417320"/>
                </a:cubicBezTo>
                <a:cubicBezTo>
                  <a:pt x="987373" y="1451804"/>
                  <a:pt x="868326" y="1401726"/>
                  <a:pt x="990600" y="1524000"/>
                </a:cubicBezTo>
                <a:cubicBezTo>
                  <a:pt x="1049272" y="1582672"/>
                  <a:pt x="1018387" y="1557765"/>
                  <a:pt x="1082040" y="1600200"/>
                </a:cubicBezTo>
                <a:cubicBezTo>
                  <a:pt x="1102360" y="1595120"/>
                  <a:pt x="1126644" y="1598044"/>
                  <a:pt x="1143000" y="1584960"/>
                </a:cubicBezTo>
                <a:cubicBezTo>
                  <a:pt x="1155544" y="1574925"/>
                  <a:pt x="1150438" y="1553283"/>
                  <a:pt x="1158240" y="1539240"/>
                </a:cubicBezTo>
                <a:cubicBezTo>
                  <a:pt x="1176030" y="1507218"/>
                  <a:pt x="1198880" y="1478280"/>
                  <a:pt x="1219200" y="1447800"/>
                </a:cubicBezTo>
                <a:cubicBezTo>
                  <a:pt x="1229360" y="1432560"/>
                  <a:pt x="1243888" y="1419456"/>
                  <a:pt x="1249680" y="1402080"/>
                </a:cubicBezTo>
                <a:cubicBezTo>
                  <a:pt x="1254760" y="1386840"/>
                  <a:pt x="1255057" y="1369040"/>
                  <a:pt x="1264920" y="1356360"/>
                </a:cubicBezTo>
                <a:cubicBezTo>
                  <a:pt x="1291384" y="1322335"/>
                  <a:pt x="1332450" y="1300786"/>
                  <a:pt x="1356360" y="1264920"/>
                </a:cubicBezTo>
                <a:cubicBezTo>
                  <a:pt x="1366520" y="1249680"/>
                  <a:pt x="1373056" y="1231261"/>
                  <a:pt x="1386840" y="1219200"/>
                </a:cubicBezTo>
                <a:cubicBezTo>
                  <a:pt x="1414409" y="1195077"/>
                  <a:pt x="1452377" y="1184143"/>
                  <a:pt x="1478280" y="1158240"/>
                </a:cubicBezTo>
                <a:cubicBezTo>
                  <a:pt x="1493520" y="1143000"/>
                  <a:pt x="1510202" y="1129077"/>
                  <a:pt x="1524000" y="1112520"/>
                </a:cubicBezTo>
                <a:cubicBezTo>
                  <a:pt x="1535726" y="1098449"/>
                  <a:pt x="1541528" y="1079752"/>
                  <a:pt x="1554480" y="1066800"/>
                </a:cubicBezTo>
                <a:cubicBezTo>
                  <a:pt x="1567432" y="1053848"/>
                  <a:pt x="1584960" y="1046480"/>
                  <a:pt x="1600200" y="1036320"/>
                </a:cubicBezTo>
                <a:cubicBezTo>
                  <a:pt x="1610360" y="1021080"/>
                  <a:pt x="1623241" y="1007338"/>
                  <a:pt x="1630680" y="990600"/>
                </a:cubicBezTo>
                <a:cubicBezTo>
                  <a:pt x="1643729" y="961240"/>
                  <a:pt x="1651000" y="929640"/>
                  <a:pt x="1661160" y="899160"/>
                </a:cubicBezTo>
                <a:lnTo>
                  <a:pt x="1676400" y="853440"/>
                </a:lnTo>
                <a:lnTo>
                  <a:pt x="1691640" y="807720"/>
                </a:lnTo>
                <a:cubicBezTo>
                  <a:pt x="1696720" y="792480"/>
                  <a:pt x="1697969" y="775366"/>
                  <a:pt x="1706880" y="762000"/>
                </a:cubicBezTo>
                <a:lnTo>
                  <a:pt x="1767840" y="670560"/>
                </a:lnTo>
                <a:cubicBezTo>
                  <a:pt x="1892335" y="701684"/>
                  <a:pt x="1829478" y="665487"/>
                  <a:pt x="1844040" y="883920"/>
                </a:cubicBezTo>
                <a:cubicBezTo>
                  <a:pt x="1849795" y="970238"/>
                  <a:pt x="1853328" y="1056696"/>
                  <a:pt x="1859280" y="1143000"/>
                </a:cubicBezTo>
                <a:cubicBezTo>
                  <a:pt x="1869676" y="1293749"/>
                  <a:pt x="1874280" y="1323720"/>
                  <a:pt x="1889760" y="1463040"/>
                </a:cubicBezTo>
                <a:cubicBezTo>
                  <a:pt x="1899920" y="1447800"/>
                  <a:pt x="1912801" y="1434058"/>
                  <a:pt x="1920240" y="1417320"/>
                </a:cubicBezTo>
                <a:cubicBezTo>
                  <a:pt x="1933289" y="1387960"/>
                  <a:pt x="1950720" y="1325880"/>
                  <a:pt x="1950720" y="1325880"/>
                </a:cubicBezTo>
                <a:cubicBezTo>
                  <a:pt x="1964013" y="1192952"/>
                  <a:pt x="1958243" y="1200585"/>
                  <a:pt x="1981200" y="1097280"/>
                </a:cubicBezTo>
                <a:cubicBezTo>
                  <a:pt x="2005021" y="990084"/>
                  <a:pt x="1986223" y="1079699"/>
                  <a:pt x="2011680" y="990600"/>
                </a:cubicBezTo>
                <a:cubicBezTo>
                  <a:pt x="2017434" y="970461"/>
                  <a:pt x="2020901" y="949702"/>
                  <a:pt x="2026920" y="929640"/>
                </a:cubicBezTo>
                <a:cubicBezTo>
                  <a:pt x="2036152" y="898866"/>
                  <a:pt x="2049608" y="869369"/>
                  <a:pt x="2057400" y="838200"/>
                </a:cubicBezTo>
                <a:cubicBezTo>
                  <a:pt x="2065919" y="804123"/>
                  <a:pt x="2088279" y="708062"/>
                  <a:pt x="2103120" y="685800"/>
                </a:cubicBezTo>
                <a:lnTo>
                  <a:pt x="2133600" y="640080"/>
                </a:lnTo>
                <a:cubicBezTo>
                  <a:pt x="2138680" y="619760"/>
                  <a:pt x="2145655" y="599822"/>
                  <a:pt x="2148840" y="579120"/>
                </a:cubicBezTo>
                <a:cubicBezTo>
                  <a:pt x="2162636" y="489449"/>
                  <a:pt x="2157482" y="445831"/>
                  <a:pt x="2179320" y="365760"/>
                </a:cubicBezTo>
                <a:cubicBezTo>
                  <a:pt x="2187774" y="334763"/>
                  <a:pt x="2209800" y="274320"/>
                  <a:pt x="2209800" y="274320"/>
                </a:cubicBezTo>
                <a:cubicBezTo>
                  <a:pt x="2225040" y="279400"/>
                  <a:pt x="2244161" y="278201"/>
                  <a:pt x="2255520" y="289560"/>
                </a:cubicBezTo>
                <a:cubicBezTo>
                  <a:pt x="2266879" y="300919"/>
                  <a:pt x="2263576" y="320912"/>
                  <a:pt x="2270760" y="335280"/>
                </a:cubicBezTo>
                <a:cubicBezTo>
                  <a:pt x="2278951" y="351663"/>
                  <a:pt x="2293801" y="364262"/>
                  <a:pt x="2301240" y="381000"/>
                </a:cubicBezTo>
                <a:cubicBezTo>
                  <a:pt x="2314289" y="410360"/>
                  <a:pt x="2331720" y="472440"/>
                  <a:pt x="2331720" y="472440"/>
                </a:cubicBezTo>
                <a:cubicBezTo>
                  <a:pt x="2336800" y="457200"/>
                  <a:pt x="2343810" y="442472"/>
                  <a:pt x="2346960" y="426720"/>
                </a:cubicBezTo>
                <a:cubicBezTo>
                  <a:pt x="2363315" y="344946"/>
                  <a:pt x="2356993" y="318812"/>
                  <a:pt x="2377440" y="243840"/>
                </a:cubicBezTo>
                <a:cubicBezTo>
                  <a:pt x="2385894" y="212843"/>
                  <a:pt x="2400128" y="183569"/>
                  <a:pt x="2407920" y="152400"/>
                </a:cubicBezTo>
                <a:cubicBezTo>
                  <a:pt x="2413000" y="132080"/>
                  <a:pt x="2407257" y="105071"/>
                  <a:pt x="2423160" y="91440"/>
                </a:cubicBezTo>
                <a:cubicBezTo>
                  <a:pt x="2447554" y="70531"/>
                  <a:pt x="2487867" y="78782"/>
                  <a:pt x="2514600" y="60960"/>
                </a:cubicBezTo>
                <a:cubicBezTo>
                  <a:pt x="2529840" y="50800"/>
                  <a:pt x="2547368" y="43432"/>
                  <a:pt x="2560320" y="30480"/>
                </a:cubicBezTo>
                <a:cubicBezTo>
                  <a:pt x="2568352" y="22448"/>
                  <a:pt x="2570480" y="10160"/>
                  <a:pt x="257556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Tekstvak 17"/>
          <p:cNvSpPr txBox="1">
            <a:spLocks noChangeArrowheads="1"/>
          </p:cNvSpPr>
          <p:nvPr/>
        </p:nvSpPr>
        <p:spPr bwMode="auto">
          <a:xfrm>
            <a:off x="552450" y="4632325"/>
            <a:ext cx="1485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Random process</a:t>
            </a:r>
            <a:endParaRPr lang="nl-NL">
              <a:latin typeface="Calibri" charset="0"/>
            </a:endParaRPr>
          </a:p>
        </p:txBody>
      </p:sp>
      <p:sp>
        <p:nvSpPr>
          <p:cNvPr id="41998" name="Tekstvak 18"/>
          <p:cNvSpPr txBox="1">
            <a:spLocks noChangeArrowheads="1"/>
          </p:cNvSpPr>
          <p:nvPr/>
        </p:nvSpPr>
        <p:spPr bwMode="auto">
          <a:xfrm>
            <a:off x="3648075" y="4676775"/>
            <a:ext cx="16160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Recursive process</a:t>
            </a:r>
            <a:endParaRPr lang="nl-NL">
              <a:latin typeface="Calibri" charset="0"/>
            </a:endParaRPr>
          </a:p>
        </p:txBody>
      </p:sp>
      <p:sp>
        <p:nvSpPr>
          <p:cNvPr id="41999" name="Tekstvak 19"/>
          <p:cNvSpPr txBox="1">
            <a:spLocks noChangeArrowheads="1"/>
          </p:cNvSpPr>
          <p:nvPr/>
        </p:nvSpPr>
        <p:spPr bwMode="auto">
          <a:xfrm>
            <a:off x="6302375" y="4667250"/>
            <a:ext cx="1308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Factic Process</a:t>
            </a:r>
            <a:endParaRPr lang="nl-NL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2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Factic processes</a:t>
            </a:r>
            <a:endParaRPr lang="nl-NL">
              <a:latin typeface="Calibri" charset="0"/>
            </a:endParaRPr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>
          <a:xfrm>
            <a:off x="217488" y="1214438"/>
            <a:ext cx="8926512" cy="51435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>
                <a:latin typeface="Calibri" charset="0"/>
              </a:rPr>
              <a:t>Are the only processes that create meaningful information (random processes and deterministic processes do not create meaningful information)</a:t>
            </a:r>
          </a:p>
          <a:p>
            <a:pPr eaLnBrk="1" hangingPunct="1"/>
            <a:r>
              <a:rPr lang="en-US" sz="2800">
                <a:latin typeface="Calibri" charset="0"/>
              </a:rPr>
              <a:t>Have no sufficient statistic</a:t>
            </a:r>
          </a:p>
          <a:p>
            <a:pPr eaLnBrk="1" hangingPunct="1"/>
            <a:r>
              <a:rPr lang="en-US" sz="2800">
                <a:latin typeface="Calibri" charset="0"/>
              </a:rPr>
              <a:t>Are characterized by:</a:t>
            </a:r>
          </a:p>
          <a:p>
            <a:pPr eaLnBrk="1" hangingPunct="1"/>
            <a:r>
              <a:rPr lang="en-US" sz="2800" b="1" i="1">
                <a:latin typeface="Calibri" charset="0"/>
              </a:rPr>
              <a:t>Randomness aversion</a:t>
            </a:r>
            <a:r>
              <a:rPr lang="en-US" sz="2800" i="1">
                <a:latin typeface="Calibri" charset="0"/>
              </a:rPr>
              <a:t>: A factic process that appears to be random will structure itself. </a:t>
            </a:r>
            <a:endParaRPr lang="nl-NL" sz="2800">
              <a:latin typeface="Calibri" charset="0"/>
            </a:endParaRPr>
          </a:p>
          <a:p>
            <a:pPr eaLnBrk="1" hangingPunct="1"/>
            <a:r>
              <a:rPr lang="en-US" sz="2800" b="1" i="1">
                <a:latin typeface="Calibri" charset="0"/>
              </a:rPr>
              <a:t>Model aversion</a:t>
            </a:r>
            <a:r>
              <a:rPr lang="en-US" sz="2800" i="1">
                <a:latin typeface="Calibri" charset="0"/>
              </a:rPr>
              <a:t>: A factic process is maximally unstable when it appears to have a regular model.</a:t>
            </a:r>
            <a:endParaRPr lang="nl-NL" sz="2800">
              <a:latin typeface="Calibri" charset="0"/>
            </a:endParaRPr>
          </a:p>
          <a:p>
            <a:pPr eaLnBrk="1" hangingPunct="1"/>
            <a:r>
              <a:rPr lang="en-US" sz="2800">
                <a:latin typeface="Calibri" charset="0"/>
              </a:rPr>
              <a:t>Are abundant in nature: game playing, learning, genetic algorithms, stock exchange, evolution,etc. </a:t>
            </a:r>
          </a:p>
        </p:txBody>
      </p:sp>
    </p:spTree>
    <p:extLst>
      <p:ext uri="{BB962C8B-B14F-4D97-AF65-F5344CB8AC3E}">
        <p14:creationId xmlns:p14="http://schemas.microsoft.com/office/powerpoint/2010/main" val="29811588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Regular Languages: Deterministic Finite Automata (DFA)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0" y="1492250"/>
            <a:ext cx="2971800" cy="2501900"/>
            <a:chOff x="1524000" y="1492250"/>
            <a:chExt cx="2971800" cy="2501900"/>
          </a:xfrm>
        </p:grpSpPr>
        <p:sp>
          <p:nvSpPr>
            <p:cNvPr id="224259" name="Oval 3"/>
            <p:cNvSpPr>
              <a:spLocks noChangeArrowheads="1"/>
            </p:cNvSpPr>
            <p:nvPr/>
          </p:nvSpPr>
          <p:spPr bwMode="auto">
            <a:xfrm>
              <a:off x="2057400" y="1981200"/>
              <a:ext cx="533400" cy="5334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24260" name="Oval 4"/>
            <p:cNvSpPr>
              <a:spLocks noChangeArrowheads="1"/>
            </p:cNvSpPr>
            <p:nvPr/>
          </p:nvSpPr>
          <p:spPr bwMode="auto">
            <a:xfrm>
              <a:off x="3810000" y="3352800"/>
              <a:ext cx="533400" cy="5334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4261" name="Oval 5"/>
            <p:cNvSpPr>
              <a:spLocks noChangeArrowheads="1"/>
            </p:cNvSpPr>
            <p:nvPr/>
          </p:nvSpPr>
          <p:spPr bwMode="auto">
            <a:xfrm>
              <a:off x="2057400" y="3352800"/>
              <a:ext cx="533400" cy="5334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24262" name="Oval 6"/>
            <p:cNvSpPr>
              <a:spLocks noChangeArrowheads="1"/>
            </p:cNvSpPr>
            <p:nvPr/>
          </p:nvSpPr>
          <p:spPr bwMode="auto">
            <a:xfrm>
              <a:off x="3810000" y="1981200"/>
              <a:ext cx="533400" cy="5334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24263" name="Freeform 7"/>
            <p:cNvSpPr>
              <a:spLocks/>
            </p:cNvSpPr>
            <p:nvPr/>
          </p:nvSpPr>
          <p:spPr bwMode="auto">
            <a:xfrm>
              <a:off x="2590800" y="1828800"/>
              <a:ext cx="12954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4" name="Freeform 8"/>
            <p:cNvSpPr>
              <a:spLocks/>
            </p:cNvSpPr>
            <p:nvPr/>
          </p:nvSpPr>
          <p:spPr bwMode="auto">
            <a:xfrm>
              <a:off x="2590800" y="3276600"/>
              <a:ext cx="12954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5" name="Freeform 9"/>
            <p:cNvSpPr>
              <a:spLocks/>
            </p:cNvSpPr>
            <p:nvPr/>
          </p:nvSpPr>
          <p:spPr bwMode="auto">
            <a:xfrm rot="10885378">
              <a:off x="2514600" y="3733800"/>
              <a:ext cx="12954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6" name="Freeform 10"/>
            <p:cNvSpPr>
              <a:spLocks/>
            </p:cNvSpPr>
            <p:nvPr/>
          </p:nvSpPr>
          <p:spPr bwMode="auto">
            <a:xfrm rot="-5342163">
              <a:off x="1485900" y="2857500"/>
              <a:ext cx="10668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7" name="Freeform 11"/>
            <p:cNvSpPr>
              <a:spLocks/>
            </p:cNvSpPr>
            <p:nvPr/>
          </p:nvSpPr>
          <p:spPr bwMode="auto">
            <a:xfrm rot="-5342163">
              <a:off x="3238500" y="2781300"/>
              <a:ext cx="10668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8" name="Freeform 12"/>
            <p:cNvSpPr>
              <a:spLocks/>
            </p:cNvSpPr>
            <p:nvPr/>
          </p:nvSpPr>
          <p:spPr bwMode="auto">
            <a:xfrm rot="5245280">
              <a:off x="3848100" y="2857500"/>
              <a:ext cx="10668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9" name="Freeform 13"/>
            <p:cNvSpPr>
              <a:spLocks/>
            </p:cNvSpPr>
            <p:nvPr/>
          </p:nvSpPr>
          <p:spPr bwMode="auto">
            <a:xfrm rot="10885378">
              <a:off x="2514600" y="2286000"/>
              <a:ext cx="12954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0" name="Freeform 14"/>
            <p:cNvSpPr>
              <a:spLocks/>
            </p:cNvSpPr>
            <p:nvPr/>
          </p:nvSpPr>
          <p:spPr bwMode="auto">
            <a:xfrm rot="5245280">
              <a:off x="2019300" y="2857500"/>
              <a:ext cx="10668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1" name="Line 15"/>
            <p:cNvSpPr>
              <a:spLocks noChangeShapeType="1"/>
            </p:cNvSpPr>
            <p:nvPr/>
          </p:nvSpPr>
          <p:spPr bwMode="auto">
            <a:xfrm>
              <a:off x="1752600" y="1828800"/>
              <a:ext cx="3810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2" name="Line 16"/>
            <p:cNvSpPr>
              <a:spLocks noChangeShapeType="1"/>
            </p:cNvSpPr>
            <p:nvPr/>
          </p:nvSpPr>
          <p:spPr bwMode="auto">
            <a:xfrm flipH="1" flipV="1">
              <a:off x="1524000" y="2133600"/>
              <a:ext cx="5334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3" name="Text Box 17"/>
            <p:cNvSpPr txBox="1">
              <a:spLocks noChangeArrowheads="1"/>
            </p:cNvSpPr>
            <p:nvPr/>
          </p:nvSpPr>
          <p:spPr bwMode="auto">
            <a:xfrm>
              <a:off x="3014663" y="1492250"/>
              <a:ext cx="2968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224274" name="Text Box 18"/>
            <p:cNvSpPr txBox="1">
              <a:spLocks noChangeArrowheads="1"/>
            </p:cNvSpPr>
            <p:nvPr/>
          </p:nvSpPr>
          <p:spPr bwMode="auto">
            <a:xfrm>
              <a:off x="3048000" y="2209800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224275" name="Text Box 19"/>
            <p:cNvSpPr txBox="1">
              <a:spLocks noChangeArrowheads="1"/>
            </p:cNvSpPr>
            <p:nvPr/>
          </p:nvSpPr>
          <p:spPr bwMode="auto">
            <a:xfrm>
              <a:off x="3055938" y="3016250"/>
              <a:ext cx="2968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224276" name="Text Box 20"/>
            <p:cNvSpPr txBox="1">
              <a:spLocks noChangeArrowheads="1"/>
            </p:cNvSpPr>
            <p:nvPr/>
          </p:nvSpPr>
          <p:spPr bwMode="auto">
            <a:xfrm>
              <a:off x="3048000" y="3657600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224277" name="Text Box 21"/>
            <p:cNvSpPr txBox="1">
              <a:spLocks noChangeArrowheads="1"/>
            </p:cNvSpPr>
            <p:nvPr/>
          </p:nvSpPr>
          <p:spPr bwMode="auto">
            <a:xfrm>
              <a:off x="3436938" y="2743200"/>
              <a:ext cx="2968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24278" name="Text Box 22"/>
            <p:cNvSpPr txBox="1">
              <a:spLocks noChangeArrowheads="1"/>
            </p:cNvSpPr>
            <p:nvPr/>
          </p:nvSpPr>
          <p:spPr bwMode="auto">
            <a:xfrm>
              <a:off x="4191000" y="2711450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24279" name="Text Box 23"/>
            <p:cNvSpPr txBox="1">
              <a:spLocks noChangeArrowheads="1"/>
            </p:cNvSpPr>
            <p:nvPr/>
          </p:nvSpPr>
          <p:spPr bwMode="auto">
            <a:xfrm>
              <a:off x="1600200" y="2787650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24280" name="Text Box 24"/>
            <p:cNvSpPr txBox="1">
              <a:spLocks noChangeArrowheads="1"/>
            </p:cNvSpPr>
            <p:nvPr/>
          </p:nvSpPr>
          <p:spPr bwMode="auto">
            <a:xfrm>
              <a:off x="2362200" y="2787650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</p:grpSp>
      <p:sp>
        <p:nvSpPr>
          <p:cNvPr id="224281" name="Text Box 25"/>
          <p:cNvSpPr txBox="1">
            <a:spLocks noChangeArrowheads="1"/>
          </p:cNvSpPr>
          <p:nvPr/>
        </p:nvSpPr>
        <p:spPr bwMode="auto">
          <a:xfrm>
            <a:off x="1066800" y="5791200"/>
            <a:ext cx="550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/>
              <a:t>DFA = NFA (Non-deterministic) = REG </a:t>
            </a:r>
          </a:p>
        </p:txBody>
      </p:sp>
      <p:sp>
        <p:nvSpPr>
          <p:cNvPr id="224282" name="Text Box 26"/>
          <p:cNvSpPr txBox="1">
            <a:spLocks noChangeArrowheads="1"/>
          </p:cNvSpPr>
          <p:nvPr/>
        </p:nvSpPr>
        <p:spPr bwMode="auto">
          <a:xfrm>
            <a:off x="1365250" y="4556125"/>
            <a:ext cx="3538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{w </a:t>
            </a:r>
            <a:r>
              <a:rPr lang="en-US">
                <a:sym typeface="Symbol" charset="0"/>
              </a:rPr>
              <a:t>{a,b}</a:t>
            </a:r>
            <a:r>
              <a:rPr lang="en-US" baseline="30000">
                <a:sym typeface="Symbol" charset="0"/>
              </a:rPr>
              <a:t>*</a:t>
            </a:r>
            <a:r>
              <a:rPr lang="en-US">
                <a:sym typeface="Symbol" charset="0"/>
              </a:rPr>
              <a:t> | # a</a:t>
            </a:r>
            <a:r>
              <a:rPr lang="en-US" baseline="30000">
                <a:sym typeface="Symbol" charset="0"/>
              </a:rPr>
              <a:t>W</a:t>
            </a:r>
            <a:r>
              <a:rPr lang="en-US">
                <a:sym typeface="Symbol" charset="0"/>
              </a:rPr>
              <a:t> and # a</a:t>
            </a:r>
            <a:r>
              <a:rPr lang="en-US" baseline="30000">
                <a:sym typeface="Symbol" charset="0"/>
              </a:rPr>
              <a:t>W</a:t>
            </a:r>
            <a:r>
              <a:rPr lang="en-US">
                <a:sym typeface="Symbol" charset="0"/>
              </a:rPr>
              <a:t> both even}</a:t>
            </a:r>
            <a:endParaRPr lang="en-US" baseline="30000">
              <a:sym typeface="Symbol" charset="0"/>
            </a:endParaRPr>
          </a:p>
        </p:txBody>
      </p:sp>
      <p:sp>
        <p:nvSpPr>
          <p:cNvPr id="224283" name="Text Box 27"/>
          <p:cNvSpPr txBox="1">
            <a:spLocks noChangeArrowheads="1"/>
          </p:cNvSpPr>
          <p:nvPr/>
        </p:nvSpPr>
        <p:spPr bwMode="auto">
          <a:xfrm>
            <a:off x="5470525" y="18129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nl-NL"/>
          </a:p>
        </p:txBody>
      </p:sp>
      <p:sp>
        <p:nvSpPr>
          <p:cNvPr id="224284" name="Text Box 28"/>
          <p:cNvSpPr txBox="1">
            <a:spLocks noChangeArrowheads="1"/>
          </p:cNvSpPr>
          <p:nvPr/>
        </p:nvSpPr>
        <p:spPr bwMode="auto">
          <a:xfrm>
            <a:off x="5275263" y="1492250"/>
            <a:ext cx="11985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aa</a:t>
            </a:r>
          </a:p>
          <a:p>
            <a:r>
              <a:rPr lang="en-US"/>
              <a:t>abab</a:t>
            </a:r>
          </a:p>
          <a:p>
            <a:r>
              <a:rPr lang="en-US"/>
              <a:t>abaaaabbb</a:t>
            </a:r>
          </a:p>
        </p:txBody>
      </p:sp>
    </p:spTree>
    <p:extLst>
      <p:ext uri="{BB962C8B-B14F-4D97-AF65-F5344CB8AC3E}">
        <p14:creationId xmlns:p14="http://schemas.microsoft.com/office/powerpoint/2010/main" val="3581408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62000" y="9144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17563" y="869950"/>
            <a:ext cx="7129356" cy="187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76250" eaLnBrk="0" hangingPunct="0">
              <a:lnSpc>
                <a:spcPct val="80000"/>
              </a:lnSpc>
            </a:pPr>
            <a:r>
              <a:rPr lang="en-US" sz="1600" dirty="0">
                <a:latin typeface="Times New Roman" charset="0"/>
              </a:rPr>
              <a:t>An example 		       </a:t>
            </a:r>
            <a:r>
              <a:rPr lang="en-US" sz="1600" dirty="0">
                <a:solidFill>
                  <a:srgbClr val="005400"/>
                </a:solidFill>
                <a:latin typeface="Times New Roman" charset="0"/>
              </a:rPr>
              <a:t>state</a:t>
            </a:r>
            <a:r>
              <a:rPr lang="en-US" sz="1600" dirty="0">
                <a:latin typeface="Times New Roman" charset="0"/>
              </a:rPr>
              <a:t>		(</a:t>
            </a:r>
            <a:r>
              <a:rPr lang="en-US" sz="1600" dirty="0">
                <a:solidFill>
                  <a:schemeClr val="hlink"/>
                </a:solidFill>
                <a:latin typeface="Times New Roman" charset="0"/>
              </a:rPr>
              <a:t>read  0</a:t>
            </a:r>
            <a:r>
              <a:rPr lang="en-US" sz="1600" dirty="0">
                <a:latin typeface="Times New Roman" charset="0"/>
              </a:rPr>
              <a:t>)		(</a:t>
            </a:r>
            <a:r>
              <a:rPr lang="en-US" sz="1600" dirty="0">
                <a:solidFill>
                  <a:schemeClr val="hlink"/>
                </a:solidFill>
                <a:latin typeface="Times New Roman" charset="0"/>
              </a:rPr>
              <a:t>read  1</a:t>
            </a:r>
            <a:r>
              <a:rPr lang="en-US" sz="1600" dirty="0">
                <a:latin typeface="Times New Roman" charset="0"/>
              </a:rPr>
              <a:t>)		(</a:t>
            </a:r>
            <a:r>
              <a:rPr lang="en-US" sz="1600" dirty="0">
                <a:solidFill>
                  <a:schemeClr val="hlink"/>
                </a:solidFill>
                <a:latin typeface="Times New Roman" charset="0"/>
              </a:rPr>
              <a:t>read  b</a:t>
            </a:r>
            <a:r>
              <a:rPr lang="en-US" sz="1600" dirty="0">
                <a:latin typeface="Times New Roman" charset="0"/>
              </a:rPr>
              <a:t>)</a:t>
            </a:r>
          </a:p>
          <a:p>
            <a:pPr defTabSz="476250" eaLnBrk="0" hangingPunct="0">
              <a:lnSpc>
                <a:spcPct val="80000"/>
              </a:lnSpc>
            </a:pPr>
            <a:r>
              <a:rPr lang="en-US" sz="1600" dirty="0">
                <a:latin typeface="Times New Roman" charset="0"/>
              </a:rPr>
              <a:t>of a simple </a:t>
            </a:r>
          </a:p>
          <a:p>
            <a:pPr defTabSz="476250" eaLnBrk="0" hangingPunct="0">
              <a:lnSpc>
                <a:spcPct val="80000"/>
              </a:lnSpc>
            </a:pPr>
            <a:r>
              <a:rPr lang="en-US" sz="1600" dirty="0">
                <a:latin typeface="Times New Roman" charset="0"/>
              </a:rPr>
              <a:t>DTM </a:t>
            </a:r>
            <a:r>
              <a:rPr lang="en-US" sz="1600" dirty="0" smtClean="0">
                <a:latin typeface="Times New Roman" charset="0"/>
              </a:rPr>
              <a:t>program</a:t>
            </a:r>
            <a:r>
              <a:rPr lang="en-US" sz="1600" dirty="0">
                <a:latin typeface="Times New Roman" charset="0"/>
              </a:rPr>
              <a:t>			</a:t>
            </a:r>
            <a:r>
              <a:rPr lang="en-US" sz="1600" dirty="0">
                <a:solidFill>
                  <a:srgbClr val="005400"/>
                </a:solidFill>
                <a:latin typeface="Times New Roman" charset="0"/>
              </a:rPr>
              <a:t>q</a:t>
            </a:r>
            <a:r>
              <a:rPr lang="en-US" sz="1600" baseline="-25000" dirty="0">
                <a:solidFill>
                  <a:srgbClr val="005400"/>
                </a:solidFill>
                <a:latin typeface="Times New Roman" charset="0"/>
              </a:rPr>
              <a:t>0</a:t>
            </a:r>
            <a:r>
              <a:rPr lang="en-US" sz="1600" dirty="0">
                <a:latin typeface="Times New Roman" charset="0"/>
              </a:rPr>
              <a:t>	 	q</a:t>
            </a:r>
            <a:r>
              <a:rPr lang="en-US" sz="1600" baseline="-25000" dirty="0">
                <a:latin typeface="Times New Roman" charset="0"/>
              </a:rPr>
              <a:t>0</a:t>
            </a:r>
            <a:r>
              <a:rPr lang="en-US" sz="1600" dirty="0">
                <a:latin typeface="Times New Roman" charset="0"/>
              </a:rPr>
              <a:t>,0,+1	 	q</a:t>
            </a:r>
            <a:r>
              <a:rPr lang="en-US" sz="1600" baseline="-25000" dirty="0">
                <a:latin typeface="Times New Roman" charset="0"/>
              </a:rPr>
              <a:t>0</a:t>
            </a:r>
            <a:r>
              <a:rPr lang="en-US" sz="1600" dirty="0">
                <a:latin typeface="Times New Roman" charset="0"/>
              </a:rPr>
              <a:t>,1,+1	 	q</a:t>
            </a:r>
            <a:r>
              <a:rPr lang="en-US" sz="1600" baseline="-25000" dirty="0">
                <a:latin typeface="Times New Roman" charset="0"/>
              </a:rPr>
              <a:t>1</a:t>
            </a:r>
            <a:r>
              <a:rPr lang="en-US" sz="1600" dirty="0">
                <a:latin typeface="Times New Roman" charset="0"/>
              </a:rPr>
              <a:t>,b,-1</a:t>
            </a:r>
          </a:p>
          <a:p>
            <a:pPr defTabSz="476250" eaLnBrk="0" hangingPunct="0">
              <a:lnSpc>
                <a:spcPct val="80000"/>
              </a:lnSpc>
            </a:pPr>
            <a:r>
              <a:rPr lang="en-US" sz="1600" dirty="0">
                <a:latin typeface="Times New Roman" charset="0"/>
              </a:rPr>
              <a:t>Is in the matrix 	</a:t>
            </a:r>
          </a:p>
          <a:p>
            <a:pPr defTabSz="476250" eaLnBrk="0" hangingPunct="0">
              <a:lnSpc>
                <a:spcPct val="80000"/>
              </a:lnSpc>
            </a:pPr>
            <a:r>
              <a:rPr lang="en-US" sz="1600" dirty="0">
                <a:latin typeface="Times New Roman" charset="0"/>
              </a:rPr>
              <a:t>					</a:t>
            </a:r>
            <a:r>
              <a:rPr lang="en-US" sz="1600" dirty="0">
                <a:solidFill>
                  <a:srgbClr val="005400"/>
                </a:solidFill>
                <a:latin typeface="Times New Roman" charset="0"/>
              </a:rPr>
              <a:t>q</a:t>
            </a:r>
            <a:r>
              <a:rPr lang="en-US" sz="1600" baseline="-25000" dirty="0">
                <a:solidFill>
                  <a:srgbClr val="005400"/>
                </a:solidFill>
                <a:latin typeface="Times New Roman" charset="0"/>
              </a:rPr>
              <a:t>1</a:t>
            </a:r>
            <a:r>
              <a:rPr lang="en-US" sz="1600" baseline="-25000" dirty="0">
                <a:latin typeface="Times New Roman" charset="0"/>
              </a:rPr>
              <a:t>	</a:t>
            </a:r>
            <a:r>
              <a:rPr lang="en-US" sz="1600" dirty="0">
                <a:latin typeface="Times New Roman" charset="0"/>
              </a:rPr>
              <a:t>	 </a:t>
            </a:r>
            <a:r>
              <a:rPr lang="en-US" sz="1600" dirty="0" smtClean="0">
                <a:latin typeface="Times New Roman" charset="0"/>
              </a:rPr>
              <a:t>	q</a:t>
            </a:r>
            <a:r>
              <a:rPr lang="en-US" sz="1600" baseline="-25000" dirty="0" smtClean="0">
                <a:latin typeface="Times New Roman" charset="0"/>
              </a:rPr>
              <a:t>2</a:t>
            </a:r>
            <a:r>
              <a:rPr lang="en-US" sz="1600" dirty="0">
                <a:latin typeface="Times New Roman" charset="0"/>
              </a:rPr>
              <a:t>,b,-1		 q</a:t>
            </a:r>
            <a:r>
              <a:rPr lang="en-US" sz="1600" baseline="-25000" dirty="0">
                <a:latin typeface="Times New Roman" charset="0"/>
              </a:rPr>
              <a:t>3</a:t>
            </a:r>
            <a:r>
              <a:rPr lang="en-US" sz="1600" dirty="0">
                <a:latin typeface="Times New Roman" charset="0"/>
              </a:rPr>
              <a:t>,b,-1		 q</a:t>
            </a:r>
            <a:r>
              <a:rPr lang="en-US" sz="1600" baseline="-25000" dirty="0">
                <a:latin typeface="Times New Roman" charset="0"/>
              </a:rPr>
              <a:t>N</a:t>
            </a:r>
            <a:r>
              <a:rPr lang="en-US" sz="1600" dirty="0">
                <a:latin typeface="Times New Roman" charset="0"/>
              </a:rPr>
              <a:t>,b,-1</a:t>
            </a:r>
          </a:p>
          <a:p>
            <a:pPr defTabSz="476250" eaLnBrk="0" hangingPunct="0">
              <a:lnSpc>
                <a:spcPct val="80000"/>
              </a:lnSpc>
            </a:pPr>
            <a:endParaRPr lang="en-US" sz="1600" dirty="0">
              <a:latin typeface="Times New Roman" charset="0"/>
            </a:endParaRPr>
          </a:p>
          <a:p>
            <a:pPr defTabSz="476250" eaLnBrk="0" hangingPunct="0">
              <a:lnSpc>
                <a:spcPct val="80000"/>
              </a:lnSpc>
            </a:pPr>
            <a:r>
              <a:rPr lang="en-US" sz="1600" dirty="0">
                <a:latin typeface="Times New Roman" charset="0"/>
              </a:rPr>
              <a:t>					</a:t>
            </a:r>
            <a:r>
              <a:rPr lang="en-US" sz="1600" dirty="0">
                <a:solidFill>
                  <a:srgbClr val="005400"/>
                </a:solidFill>
                <a:latin typeface="Times New Roman" charset="0"/>
              </a:rPr>
              <a:t>q</a:t>
            </a:r>
            <a:r>
              <a:rPr lang="en-US" sz="1600" baseline="-25000" dirty="0">
                <a:solidFill>
                  <a:srgbClr val="005400"/>
                </a:solidFill>
                <a:latin typeface="Times New Roman" charset="0"/>
              </a:rPr>
              <a:t>2</a:t>
            </a:r>
            <a:r>
              <a:rPr lang="en-US" sz="1600" baseline="-25000" dirty="0">
                <a:latin typeface="Times New Roman" charset="0"/>
              </a:rPr>
              <a:t>		</a:t>
            </a:r>
            <a:r>
              <a:rPr lang="en-US" sz="1600" baseline="-25000" dirty="0" smtClean="0">
                <a:latin typeface="Times New Roman" charset="0"/>
              </a:rPr>
              <a:t>	 </a:t>
            </a:r>
            <a:r>
              <a:rPr lang="en-US" sz="1600" dirty="0">
                <a:latin typeface="Times New Roman" charset="0"/>
              </a:rPr>
              <a:t>q</a:t>
            </a:r>
            <a:r>
              <a:rPr lang="en-US" sz="1600" baseline="-25000" dirty="0">
                <a:latin typeface="Times New Roman" charset="0"/>
              </a:rPr>
              <a:t>y</a:t>
            </a:r>
            <a:r>
              <a:rPr lang="en-US" sz="1600" dirty="0">
                <a:latin typeface="Times New Roman" charset="0"/>
              </a:rPr>
              <a:t>,b,-1		 q</a:t>
            </a:r>
            <a:r>
              <a:rPr lang="en-US" sz="1600" baseline="-25000" dirty="0">
                <a:latin typeface="Times New Roman" charset="0"/>
              </a:rPr>
              <a:t>N</a:t>
            </a:r>
            <a:r>
              <a:rPr lang="en-US" sz="1600" dirty="0">
                <a:latin typeface="Times New Roman" charset="0"/>
              </a:rPr>
              <a:t>,b,-1		 q</a:t>
            </a:r>
            <a:r>
              <a:rPr lang="en-US" sz="1600" baseline="-25000" dirty="0">
                <a:latin typeface="Times New Roman" charset="0"/>
              </a:rPr>
              <a:t>N</a:t>
            </a:r>
            <a:r>
              <a:rPr lang="en-US" sz="1600" dirty="0">
                <a:latin typeface="Times New Roman" charset="0"/>
              </a:rPr>
              <a:t>,b,-1</a:t>
            </a:r>
          </a:p>
          <a:p>
            <a:pPr defTabSz="476250" eaLnBrk="0" hangingPunct="0">
              <a:lnSpc>
                <a:spcPct val="80000"/>
              </a:lnSpc>
            </a:pPr>
            <a:endParaRPr lang="en-US" sz="1600" dirty="0">
              <a:latin typeface="Times New Roman" charset="0"/>
            </a:endParaRPr>
          </a:p>
          <a:p>
            <a:pPr defTabSz="476250" eaLnBrk="0" hangingPunct="0">
              <a:lnSpc>
                <a:spcPct val="80000"/>
              </a:lnSpc>
            </a:pPr>
            <a:r>
              <a:rPr lang="en-US" sz="1600" dirty="0">
                <a:latin typeface="Times New Roman" charset="0"/>
              </a:rPr>
              <a:t>					</a:t>
            </a:r>
            <a:r>
              <a:rPr lang="en-US" sz="1600" dirty="0">
                <a:solidFill>
                  <a:srgbClr val="005400"/>
                </a:solidFill>
                <a:latin typeface="Times New Roman" charset="0"/>
              </a:rPr>
              <a:t>q</a:t>
            </a:r>
            <a:r>
              <a:rPr lang="en-US" sz="1600" baseline="-25000" dirty="0">
                <a:solidFill>
                  <a:srgbClr val="005400"/>
                </a:solidFill>
                <a:latin typeface="Times New Roman" charset="0"/>
              </a:rPr>
              <a:t>3</a:t>
            </a:r>
            <a:r>
              <a:rPr lang="en-US" sz="1600" baseline="-25000" dirty="0">
                <a:latin typeface="Times New Roman" charset="0"/>
              </a:rPr>
              <a:t>		 </a:t>
            </a:r>
            <a:r>
              <a:rPr lang="en-US" sz="1600" baseline="-25000" dirty="0" smtClean="0">
                <a:latin typeface="Times New Roman" charset="0"/>
              </a:rPr>
              <a:t>	</a:t>
            </a:r>
            <a:r>
              <a:rPr lang="en-US" sz="1600" dirty="0" smtClean="0">
                <a:latin typeface="Times New Roman" charset="0"/>
              </a:rPr>
              <a:t>q</a:t>
            </a:r>
            <a:r>
              <a:rPr lang="en-US" sz="1600" baseline="-25000" dirty="0" smtClean="0">
                <a:latin typeface="Times New Roman" charset="0"/>
              </a:rPr>
              <a:t>N</a:t>
            </a:r>
            <a:r>
              <a:rPr lang="en-US" sz="1600" dirty="0">
                <a:latin typeface="Times New Roman" charset="0"/>
              </a:rPr>
              <a:t>,b,-1</a:t>
            </a:r>
            <a:r>
              <a:rPr lang="en-US" sz="1600" baseline="-25000" dirty="0">
                <a:latin typeface="Times New Roman" charset="0"/>
              </a:rPr>
              <a:t> 	</a:t>
            </a:r>
            <a:r>
              <a:rPr lang="en-US" sz="1600" dirty="0">
                <a:latin typeface="Times New Roman" charset="0"/>
              </a:rPr>
              <a:t>	 q</a:t>
            </a:r>
            <a:r>
              <a:rPr lang="en-US" sz="1600" baseline="-25000" dirty="0">
                <a:latin typeface="Times New Roman" charset="0"/>
              </a:rPr>
              <a:t>N</a:t>
            </a:r>
            <a:r>
              <a:rPr lang="en-US" sz="1600" dirty="0">
                <a:latin typeface="Times New Roman" charset="0"/>
              </a:rPr>
              <a:t>,b,-1		 q</a:t>
            </a:r>
            <a:r>
              <a:rPr lang="en-US" sz="1600" baseline="-25000" dirty="0">
                <a:latin typeface="Times New Roman" charset="0"/>
              </a:rPr>
              <a:t>N</a:t>
            </a:r>
            <a:r>
              <a:rPr lang="en-US" sz="1600" dirty="0">
                <a:latin typeface="Times New Roman" charset="0"/>
              </a:rPr>
              <a:t>,b,-1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429000" y="4730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733800" y="4730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038600" y="4730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343400" y="4730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648200" y="4730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953000" y="4730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257800" y="4730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2901950" y="1143000"/>
            <a:ext cx="509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2901950" y="1600200"/>
            <a:ext cx="509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2901950" y="1981200"/>
            <a:ext cx="509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2901950" y="2362200"/>
            <a:ext cx="509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2901950" y="2743200"/>
            <a:ext cx="509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657600" y="844550"/>
            <a:ext cx="0" cy="189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105400" y="844550"/>
            <a:ext cx="0" cy="189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6629400" y="844550"/>
            <a:ext cx="0" cy="189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8001000" y="844550"/>
            <a:ext cx="0" cy="189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2509838" y="4646613"/>
            <a:ext cx="3514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2400">
                <a:latin typeface="Times New Roman" charset="0"/>
              </a:rPr>
              <a:t>b  b  1  0  1  0  0  b  b  b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124200" y="4730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3378200" y="4673600"/>
            <a:ext cx="406400" cy="4254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3429000" y="5141913"/>
            <a:ext cx="0" cy="777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3592513" y="5148263"/>
            <a:ext cx="1587" cy="301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3600450" y="5194300"/>
            <a:ext cx="2190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3282950" y="5243513"/>
            <a:ext cx="292100" cy="1698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BFFB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7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3844925" y="5111750"/>
            <a:ext cx="803275" cy="4445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3255963" y="5137150"/>
            <a:ext cx="365125" cy="3460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600">
                <a:latin typeface="Times New Roman" charset="0"/>
              </a:rPr>
              <a:t>q</a:t>
            </a:r>
            <a:r>
              <a:rPr lang="en-US" sz="1600" baseline="-25000">
                <a:latin typeface="Times New Roman" charset="0"/>
              </a:rPr>
              <a:t>0</a:t>
            </a:r>
          </a:p>
        </p:txBody>
      </p:sp>
      <p:sp>
        <p:nvSpPr>
          <p:cNvPr id="25629" name="Arc 29"/>
          <p:cNvSpPr>
            <a:spLocks/>
          </p:cNvSpPr>
          <p:nvPr/>
        </p:nvSpPr>
        <p:spPr bwMode="auto">
          <a:xfrm rot="7560000">
            <a:off x="3675857" y="4485481"/>
            <a:ext cx="203200" cy="379413"/>
          </a:xfrm>
          <a:custGeom>
            <a:avLst/>
            <a:gdLst>
              <a:gd name="T0" fmla="*/ 203200 w 21600"/>
              <a:gd name="T1" fmla="*/ 379413 h 21691"/>
              <a:gd name="T2" fmla="*/ 0 w 21600"/>
              <a:gd name="T3" fmla="*/ 0 h 21691"/>
              <a:gd name="T4" fmla="*/ 203200 w 21600"/>
              <a:gd name="T5" fmla="*/ 1592 h 21691"/>
              <a:gd name="T6" fmla="*/ 0 60000 65536"/>
              <a:gd name="T7" fmla="*/ 0 60000 65536"/>
              <a:gd name="T8" fmla="*/ 0 60000 65536"/>
              <a:gd name="T9" fmla="*/ 0 w 21600"/>
              <a:gd name="T10" fmla="*/ 0 h 21691"/>
              <a:gd name="T11" fmla="*/ 21600 w 21600"/>
              <a:gd name="T12" fmla="*/ 21691 h 216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91" fill="none" extrusionOk="0">
                <a:moveTo>
                  <a:pt x="21600" y="21691"/>
                </a:moveTo>
                <a:cubicBezTo>
                  <a:pt x="9670" y="21691"/>
                  <a:pt x="0" y="12020"/>
                  <a:pt x="0" y="91"/>
                </a:cubicBezTo>
                <a:cubicBezTo>
                  <a:pt x="-1" y="60"/>
                  <a:pt x="0" y="30"/>
                  <a:pt x="0" y="0"/>
                </a:cubicBezTo>
              </a:path>
              <a:path w="21600" h="21691" stroke="0" extrusionOk="0">
                <a:moveTo>
                  <a:pt x="21600" y="21691"/>
                </a:moveTo>
                <a:cubicBezTo>
                  <a:pt x="9670" y="21691"/>
                  <a:pt x="0" y="12020"/>
                  <a:pt x="0" y="91"/>
                </a:cubicBezTo>
                <a:cubicBezTo>
                  <a:pt x="-1" y="60"/>
                  <a:pt x="0" y="30"/>
                  <a:pt x="0" y="0"/>
                </a:cubicBezTo>
                <a:lnTo>
                  <a:pt x="21600" y="91"/>
                </a:lnTo>
                <a:close/>
              </a:path>
            </a:pathLst>
          </a:custGeom>
          <a:noFill/>
          <a:ln w="12700" cap="rnd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3817938" y="4451350"/>
            <a:ext cx="384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400" b="1">
                <a:solidFill>
                  <a:schemeClr val="hlink"/>
                </a:solidFill>
                <a:latin typeface="Times New Roman" charset="0"/>
              </a:rPr>
              <a:t>+1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3906838" y="5216525"/>
            <a:ext cx="665162" cy="269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100">
                <a:latin typeface="Times New Roman" charset="0"/>
              </a:rPr>
              <a:t>program</a:t>
            </a: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3206750" y="4502150"/>
            <a:ext cx="2120900" cy="12065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2520950" y="4730750"/>
            <a:ext cx="3949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817563" y="5915025"/>
            <a:ext cx="4876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2000">
                <a:latin typeface="Times New Roman" charset="0"/>
              </a:rPr>
              <a:t>This program accepts string that end with </a:t>
            </a:r>
            <a:r>
              <a:rPr lang="ja-JP" altLang="en-US" sz="2000">
                <a:latin typeface="Times New Roman" charset="0"/>
              </a:rPr>
              <a:t>’</a:t>
            </a:r>
            <a:r>
              <a:rPr lang="en-US" sz="2000">
                <a:latin typeface="Times New Roman" charset="0"/>
              </a:rPr>
              <a:t>00</a:t>
            </a:r>
            <a:r>
              <a:rPr lang="ja-JP" altLang="en-US" sz="2000">
                <a:latin typeface="Times New Roman" charset="0"/>
              </a:rPr>
              <a:t>’</a:t>
            </a:r>
            <a:endParaRPr lang="en-US" sz="2000">
              <a:latin typeface="Times New Roman" charset="0"/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5562600" y="4730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5867400" y="4730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6172200" y="4730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2819400" y="4730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903288" y="2844800"/>
            <a:ext cx="133508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sz="2000">
                <a:latin typeface="Times New Roman" charset="0"/>
              </a:rPr>
              <a:t>The </a:t>
            </a:r>
          </a:p>
          <a:p>
            <a:pPr algn="ctr" defTabSz="762000" eaLnBrk="0" hangingPunct="0"/>
            <a:r>
              <a:rPr lang="en-US" sz="2000">
                <a:latin typeface="Times New Roman" charset="0"/>
              </a:rPr>
              <a:t>machine is </a:t>
            </a:r>
          </a:p>
          <a:p>
            <a:pPr algn="ctr" defTabSz="762000" eaLnBrk="0" hangingPunct="0"/>
            <a:r>
              <a:rPr lang="en-US" sz="2000">
                <a:latin typeface="Times New Roman" charset="0"/>
              </a:rPr>
              <a:t>In state q</a:t>
            </a:r>
            <a:r>
              <a:rPr lang="en-US" sz="2000" baseline="-25000">
                <a:latin typeface="Times New Roman" charset="0"/>
              </a:rPr>
              <a:t>0</a:t>
            </a: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2286000" y="2997200"/>
            <a:ext cx="1244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sz="2000">
                <a:latin typeface="Times New Roman" charset="0"/>
              </a:rPr>
              <a:t>The read/</a:t>
            </a:r>
          </a:p>
          <a:p>
            <a:pPr algn="ctr" defTabSz="762000" eaLnBrk="0" hangingPunct="0"/>
            <a:r>
              <a:rPr lang="en-US" sz="2000">
                <a:latin typeface="Times New Roman" charset="0"/>
              </a:rPr>
              <a:t>write head</a:t>
            </a:r>
          </a:p>
          <a:p>
            <a:pPr algn="ctr" defTabSz="762000" eaLnBrk="0" hangingPunct="0"/>
            <a:r>
              <a:rPr lang="en-US" sz="2000">
                <a:latin typeface="Times New Roman" charset="0"/>
              </a:rPr>
              <a:t>reads  0</a:t>
            </a: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4948238" y="3073400"/>
            <a:ext cx="10318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sz="2000">
                <a:latin typeface="Times New Roman" charset="0"/>
              </a:rPr>
              <a:t>Writes a</a:t>
            </a:r>
          </a:p>
          <a:p>
            <a:pPr algn="ctr" defTabSz="762000" eaLnBrk="0" hangingPunct="0"/>
            <a:r>
              <a:rPr lang="en-US" sz="2000">
                <a:latin typeface="Times New Roman" charset="0"/>
              </a:rPr>
              <a:t>0</a:t>
            </a:r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6191250" y="3073400"/>
            <a:ext cx="14081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sz="2000">
                <a:latin typeface="Times New Roman" charset="0"/>
              </a:rPr>
              <a:t>moves (+1) </a:t>
            </a:r>
          </a:p>
          <a:p>
            <a:pPr algn="ctr" defTabSz="762000" eaLnBrk="0" hangingPunct="0"/>
            <a:r>
              <a:rPr lang="en-US" sz="2000">
                <a:latin typeface="Times New Roman" charset="0"/>
              </a:rPr>
              <a:t>one place </a:t>
            </a:r>
          </a:p>
          <a:p>
            <a:pPr algn="ctr" defTabSz="762000" eaLnBrk="0" hangingPunct="0"/>
            <a:r>
              <a:rPr lang="en-US" sz="2000">
                <a:latin typeface="Times New Roman" charset="0"/>
              </a:rPr>
              <a:t>to the right 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844550" y="2597150"/>
            <a:ext cx="1435100" cy="13589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 flipV="1">
            <a:off x="1987550" y="1441450"/>
            <a:ext cx="1282700" cy="13081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2292350" y="2825750"/>
            <a:ext cx="1206500" cy="12065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 flipV="1">
            <a:off x="3359150" y="1060450"/>
            <a:ext cx="825500" cy="1955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Line 47"/>
          <p:cNvSpPr>
            <a:spLocks noChangeShapeType="1"/>
          </p:cNvSpPr>
          <p:nvPr/>
        </p:nvSpPr>
        <p:spPr bwMode="auto">
          <a:xfrm flipH="1" flipV="1">
            <a:off x="4518025" y="1482725"/>
            <a:ext cx="669925" cy="1571625"/>
          </a:xfrm>
          <a:prstGeom prst="line">
            <a:avLst/>
          </a:prstGeom>
          <a:noFill/>
          <a:ln w="12700">
            <a:solidFill>
              <a:srgbClr val="FE9B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4959350" y="2978150"/>
            <a:ext cx="1054100" cy="977900"/>
          </a:xfrm>
          <a:prstGeom prst="ellipse">
            <a:avLst/>
          </a:prstGeom>
          <a:noFill/>
          <a:ln w="12700">
            <a:solidFill>
              <a:srgbClr val="FE9B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5649" name="Line 49"/>
          <p:cNvSpPr>
            <a:spLocks noChangeShapeType="1"/>
          </p:cNvSpPr>
          <p:nvPr/>
        </p:nvSpPr>
        <p:spPr bwMode="auto">
          <a:xfrm flipH="1" flipV="1">
            <a:off x="4718050" y="1441450"/>
            <a:ext cx="1460500" cy="1841500"/>
          </a:xfrm>
          <a:prstGeom prst="line">
            <a:avLst/>
          </a:prstGeom>
          <a:noFill/>
          <a:ln w="12700">
            <a:solidFill>
              <a:srgbClr val="FE9B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6102350" y="2901950"/>
            <a:ext cx="1511300" cy="1435100"/>
          </a:xfrm>
          <a:prstGeom prst="ellipse">
            <a:avLst/>
          </a:prstGeom>
          <a:noFill/>
          <a:ln w="12700">
            <a:solidFill>
              <a:srgbClr val="FE9B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5651" name="Rectangle 51"/>
          <p:cNvSpPr>
            <a:spLocks noChangeArrowheads="1"/>
          </p:cNvSpPr>
          <p:nvPr/>
        </p:nvSpPr>
        <p:spPr bwMode="auto">
          <a:xfrm>
            <a:off x="3752850" y="3149600"/>
            <a:ext cx="10620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sz="2000">
                <a:latin typeface="Times New Roman" charset="0"/>
              </a:rPr>
              <a:t>State </a:t>
            </a:r>
          </a:p>
          <a:p>
            <a:pPr algn="ctr" defTabSz="762000" eaLnBrk="0" hangingPunct="0"/>
            <a:r>
              <a:rPr lang="en-US" sz="2000">
                <a:latin typeface="Times New Roman" charset="0"/>
              </a:rPr>
              <a:t>changes </a:t>
            </a:r>
          </a:p>
          <a:p>
            <a:pPr algn="ctr" defTabSz="762000" eaLnBrk="0" hangingPunct="0"/>
            <a:r>
              <a:rPr lang="en-US" sz="2000">
                <a:latin typeface="Times New Roman" charset="0"/>
              </a:rPr>
              <a:t>To q</a:t>
            </a:r>
            <a:r>
              <a:rPr lang="en-US" sz="2000" baseline="-25000">
                <a:latin typeface="Times New Roman" charset="0"/>
              </a:rPr>
              <a:t>0</a:t>
            </a:r>
          </a:p>
        </p:txBody>
      </p:sp>
      <p:sp>
        <p:nvSpPr>
          <p:cNvPr id="25652" name="Oval 52"/>
          <p:cNvSpPr>
            <a:spLocks noChangeArrowheads="1"/>
          </p:cNvSpPr>
          <p:nvPr/>
        </p:nvSpPr>
        <p:spPr bwMode="auto">
          <a:xfrm>
            <a:off x="3663950" y="2978150"/>
            <a:ext cx="1206500" cy="1206500"/>
          </a:xfrm>
          <a:prstGeom prst="ellipse">
            <a:avLst/>
          </a:prstGeom>
          <a:noFill/>
          <a:ln w="12700">
            <a:solidFill>
              <a:srgbClr val="FE9B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 flipV="1">
            <a:off x="4121150" y="1482725"/>
            <a:ext cx="142875" cy="1495425"/>
          </a:xfrm>
          <a:prstGeom prst="line">
            <a:avLst/>
          </a:prstGeom>
          <a:noFill/>
          <a:ln w="12700">
            <a:solidFill>
              <a:srgbClr val="FE9B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1350963" y="4673600"/>
            <a:ext cx="10985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2000">
                <a:latin typeface="Times New Roman" charset="0"/>
              </a:rPr>
              <a:t>(state q</a:t>
            </a:r>
            <a:r>
              <a:rPr lang="en-US" sz="2000" baseline="-25000">
                <a:latin typeface="Times New Roman" charset="0"/>
              </a:rPr>
              <a:t>0</a:t>
            </a:r>
            <a:r>
              <a:rPr lang="en-US" sz="2000">
                <a:latin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825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Delta function of TM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863085" y="2222698"/>
            <a:ext cx="4823170" cy="2950554"/>
            <a:chOff x="1863085" y="2222698"/>
            <a:chExt cx="4823170" cy="2950554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4695825" y="3750129"/>
              <a:ext cx="1457030" cy="46355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119530" y="2467890"/>
              <a:ext cx="533400" cy="53340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q2</a:t>
              </a:r>
              <a:endParaRPr lang="en-US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652929" y="2924466"/>
              <a:ext cx="1499925" cy="1204788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 rot="2484805">
              <a:off x="4453333" y="3310287"/>
              <a:ext cx="2067607" cy="166832"/>
            </a:xfrm>
            <a:custGeom>
              <a:avLst/>
              <a:gdLst>
                <a:gd name="T0" fmla="*/ 0 w 384"/>
                <a:gd name="T1" fmla="*/ 152 h 152"/>
                <a:gd name="T2" fmla="*/ 144 w 384"/>
                <a:gd name="T3" fmla="*/ 8 h 152"/>
                <a:gd name="T4" fmla="*/ 384 w 384"/>
                <a:gd name="T5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152">
                  <a:moveTo>
                    <a:pt x="0" y="152"/>
                  </a:moveTo>
                  <a:cubicBezTo>
                    <a:pt x="40" y="84"/>
                    <a:pt x="80" y="16"/>
                    <a:pt x="144" y="8"/>
                  </a:cubicBezTo>
                  <a:cubicBezTo>
                    <a:pt x="208" y="0"/>
                    <a:pt x="336" y="80"/>
                    <a:pt x="384" y="104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625844" y="3635829"/>
              <a:ext cx="305943" cy="369332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863085" y="3531570"/>
              <a:ext cx="533400" cy="53340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AC1D1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q0</a:t>
              </a:r>
              <a:endParaRPr lang="en-US" dirty="0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472685" y="3750129"/>
              <a:ext cx="1689740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091685" y="2979120"/>
              <a:ext cx="381000" cy="596900"/>
            </a:xfrm>
            <a:custGeom>
              <a:avLst/>
              <a:gdLst>
                <a:gd name="T0" fmla="*/ 0 w 240"/>
                <a:gd name="T1" fmla="*/ 328 h 376"/>
                <a:gd name="T2" fmla="*/ 96 w 240"/>
                <a:gd name="T3" fmla="*/ 40 h 376"/>
                <a:gd name="T4" fmla="*/ 240 w 240"/>
                <a:gd name="T5" fmla="*/ 88 h 376"/>
                <a:gd name="T6" fmla="*/ 96 w 240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376">
                  <a:moveTo>
                    <a:pt x="0" y="328"/>
                  </a:moveTo>
                  <a:cubicBezTo>
                    <a:pt x="28" y="204"/>
                    <a:pt x="56" y="80"/>
                    <a:pt x="96" y="40"/>
                  </a:cubicBezTo>
                  <a:cubicBezTo>
                    <a:pt x="136" y="0"/>
                    <a:pt x="240" y="32"/>
                    <a:pt x="240" y="88"/>
                  </a:cubicBezTo>
                  <a:cubicBezTo>
                    <a:pt x="240" y="144"/>
                    <a:pt x="168" y="260"/>
                    <a:pt x="96" y="376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 rot="9465505">
              <a:off x="1971035" y="4077670"/>
              <a:ext cx="381000" cy="596900"/>
            </a:xfrm>
            <a:custGeom>
              <a:avLst/>
              <a:gdLst>
                <a:gd name="T0" fmla="*/ 0 w 240"/>
                <a:gd name="T1" fmla="*/ 328 h 376"/>
                <a:gd name="T2" fmla="*/ 96 w 240"/>
                <a:gd name="T3" fmla="*/ 40 h 376"/>
                <a:gd name="T4" fmla="*/ 240 w 240"/>
                <a:gd name="T5" fmla="*/ 88 h 376"/>
                <a:gd name="T6" fmla="*/ 96 w 240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376">
                  <a:moveTo>
                    <a:pt x="0" y="328"/>
                  </a:moveTo>
                  <a:cubicBezTo>
                    <a:pt x="28" y="204"/>
                    <a:pt x="56" y="80"/>
                    <a:pt x="96" y="40"/>
                  </a:cubicBezTo>
                  <a:cubicBezTo>
                    <a:pt x="136" y="0"/>
                    <a:pt x="240" y="32"/>
                    <a:pt x="240" y="88"/>
                  </a:cubicBezTo>
                  <a:cubicBezTo>
                    <a:pt x="240" y="144"/>
                    <a:pt x="168" y="260"/>
                    <a:pt x="96" y="376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027374" y="4213679"/>
              <a:ext cx="301660" cy="369332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rot="6334606" flipH="1">
              <a:off x="4131145" y="3194382"/>
              <a:ext cx="490445" cy="117907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4125985" y="3481806"/>
              <a:ext cx="533400" cy="53340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q1</a:t>
              </a:r>
              <a:endParaRPr lang="en-US" dirty="0"/>
            </a:p>
          </p:txBody>
        </p:sp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4129860" y="4639852"/>
              <a:ext cx="533400" cy="53340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q3</a:t>
              </a:r>
              <a:endParaRPr lang="en-US" dirty="0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rot="6334606" flipV="1">
              <a:off x="4108577" y="4272734"/>
              <a:ext cx="541038" cy="129336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6152855" y="3999002"/>
              <a:ext cx="533400" cy="53340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AC1D1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err="1"/>
                <a:t>q</a:t>
              </a:r>
              <a:r>
                <a:rPr lang="en-US" dirty="0" err="1" smtClean="0"/>
                <a:t>N</a:t>
              </a:r>
              <a:endParaRPr lang="en-US" dirty="0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 flipV="1">
              <a:off x="4663260" y="4366079"/>
              <a:ext cx="1489595" cy="497226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 rot="20324274" flipV="1">
              <a:off x="4698971" y="4708983"/>
              <a:ext cx="1540315" cy="168659"/>
            </a:xfrm>
            <a:custGeom>
              <a:avLst/>
              <a:gdLst>
                <a:gd name="T0" fmla="*/ 0 w 384"/>
                <a:gd name="T1" fmla="*/ 152 h 152"/>
                <a:gd name="T2" fmla="*/ 144 w 384"/>
                <a:gd name="T3" fmla="*/ 8 h 152"/>
                <a:gd name="T4" fmla="*/ 384 w 384"/>
                <a:gd name="T5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152">
                  <a:moveTo>
                    <a:pt x="0" y="152"/>
                  </a:moveTo>
                  <a:cubicBezTo>
                    <a:pt x="40" y="84"/>
                    <a:pt x="80" y="16"/>
                    <a:pt x="144" y="8"/>
                  </a:cubicBezTo>
                  <a:cubicBezTo>
                    <a:pt x="208" y="0"/>
                    <a:pt x="336" y="80"/>
                    <a:pt x="384" y="104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 rot="20655293">
              <a:off x="4568840" y="4334063"/>
              <a:ext cx="1540315" cy="192210"/>
            </a:xfrm>
            <a:custGeom>
              <a:avLst/>
              <a:gdLst>
                <a:gd name="T0" fmla="*/ 0 w 384"/>
                <a:gd name="T1" fmla="*/ 152 h 152"/>
                <a:gd name="T2" fmla="*/ 144 w 384"/>
                <a:gd name="T3" fmla="*/ 8 h 152"/>
                <a:gd name="T4" fmla="*/ 384 w 384"/>
                <a:gd name="T5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152">
                  <a:moveTo>
                    <a:pt x="0" y="152"/>
                  </a:moveTo>
                  <a:cubicBezTo>
                    <a:pt x="40" y="84"/>
                    <a:pt x="80" y="16"/>
                    <a:pt x="144" y="8"/>
                  </a:cubicBezTo>
                  <a:cubicBezTo>
                    <a:pt x="208" y="0"/>
                    <a:pt x="336" y="80"/>
                    <a:pt x="384" y="104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6061778" y="2467888"/>
              <a:ext cx="533400" cy="53340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AC1D1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err="1"/>
                <a:t>q</a:t>
              </a:r>
              <a:r>
                <a:rPr lang="en-US" dirty="0" err="1" smtClean="0"/>
                <a:t>N</a:t>
              </a:r>
              <a:endParaRPr lang="en-US" dirty="0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4649593" y="2701576"/>
              <a:ext cx="1423040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4016343" y="3112474"/>
              <a:ext cx="301660" cy="369332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5134838" y="2222698"/>
              <a:ext cx="301660" cy="369332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421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Frankh\Dropbox\FRANKH\projects\data-complexity\graphics for website\final from Waltz\CACM-Traj04A 0011 Low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03" y="3221953"/>
            <a:ext cx="4190038" cy="29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Frankh\Dropbox\FRANKH\projects\data-complexity\graphics for website\DBPedia ontology B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884" y="839465"/>
            <a:ext cx="4108605" cy="378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/>
              <a:t>Erdős</a:t>
            </a:r>
            <a:r>
              <a:rPr lang="en-US" b="1" dirty="0"/>
              <a:t>–</a:t>
            </a:r>
            <a:r>
              <a:rPr lang="en-US" b="1" dirty="0" err="1"/>
              <a:t>Rényi</a:t>
            </a:r>
            <a:r>
              <a:rPr lang="en-US" b="1" dirty="0"/>
              <a:t> models</a:t>
            </a:r>
            <a:br>
              <a:rPr lang="en-US" b="1" dirty="0"/>
            </a:br>
            <a:r>
              <a:rPr lang="en-US" b="1" dirty="0"/>
              <a:t>Percolation models</a:t>
            </a:r>
            <a:br>
              <a:rPr lang="en-US" b="1" dirty="0"/>
            </a:b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96797" y="1549021"/>
            <a:ext cx="2438400" cy="2165350"/>
            <a:chOff x="1524000" y="1492250"/>
            <a:chExt cx="2971800" cy="2501900"/>
          </a:xfrm>
        </p:grpSpPr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2057400" y="1981200"/>
              <a:ext cx="533400" cy="5334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3810000" y="3352800"/>
              <a:ext cx="533400" cy="5334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057400" y="3352800"/>
              <a:ext cx="533400" cy="5334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810000" y="1981200"/>
              <a:ext cx="533400" cy="5334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590800" y="1828800"/>
              <a:ext cx="12954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590800" y="3276600"/>
              <a:ext cx="12954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rot="10885378">
              <a:off x="2514600" y="3733800"/>
              <a:ext cx="12954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rot="-5342163">
              <a:off x="1485900" y="2857500"/>
              <a:ext cx="10668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rot="-5342163">
              <a:off x="3238500" y="2781300"/>
              <a:ext cx="10668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 rot="5245280">
              <a:off x="3848100" y="2857500"/>
              <a:ext cx="10668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 rot="10885378">
              <a:off x="2514600" y="2286000"/>
              <a:ext cx="12954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 rot="5245280">
              <a:off x="2019300" y="2857500"/>
              <a:ext cx="1066800" cy="228600"/>
            </a:xfrm>
            <a:custGeom>
              <a:avLst/>
              <a:gdLst>
                <a:gd name="T0" fmla="*/ 0 w 816"/>
                <a:gd name="T1" fmla="*/ 144 h 144"/>
                <a:gd name="T2" fmla="*/ 384 w 816"/>
                <a:gd name="T3" fmla="*/ 0 h 144"/>
                <a:gd name="T4" fmla="*/ 816 w 81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24" y="72"/>
                    <a:pt x="248" y="0"/>
                    <a:pt x="384" y="0"/>
                  </a:cubicBezTo>
                  <a:cubicBezTo>
                    <a:pt x="520" y="0"/>
                    <a:pt x="668" y="72"/>
                    <a:pt x="81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752600" y="1828800"/>
              <a:ext cx="3810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H="1" flipV="1">
              <a:off x="1524000" y="2133600"/>
              <a:ext cx="5334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3014663" y="1492250"/>
              <a:ext cx="2968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3048000" y="2209800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055938" y="3016250"/>
              <a:ext cx="2968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3048000" y="3657600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3436938" y="2743200"/>
              <a:ext cx="2968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4191000" y="2711450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1600200" y="2787650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2362200" y="2787650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73884" y="4441871"/>
            <a:ext cx="3692478" cy="2266279"/>
            <a:chOff x="1863085" y="2222698"/>
            <a:chExt cx="4823170" cy="2950554"/>
          </a:xfrm>
        </p:grpSpPr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4695825" y="3750129"/>
              <a:ext cx="1457030" cy="46355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4119530" y="2467890"/>
              <a:ext cx="533400" cy="53340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q2</a:t>
              </a:r>
              <a:endParaRPr lang="en-US" dirty="0"/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4652929" y="2924466"/>
              <a:ext cx="1499925" cy="1204788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 rot="2484805">
              <a:off x="4453333" y="3310287"/>
              <a:ext cx="2067607" cy="166832"/>
            </a:xfrm>
            <a:custGeom>
              <a:avLst/>
              <a:gdLst>
                <a:gd name="T0" fmla="*/ 0 w 384"/>
                <a:gd name="T1" fmla="*/ 152 h 152"/>
                <a:gd name="T2" fmla="*/ 144 w 384"/>
                <a:gd name="T3" fmla="*/ 8 h 152"/>
                <a:gd name="T4" fmla="*/ 384 w 384"/>
                <a:gd name="T5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152">
                  <a:moveTo>
                    <a:pt x="0" y="152"/>
                  </a:moveTo>
                  <a:cubicBezTo>
                    <a:pt x="40" y="84"/>
                    <a:pt x="80" y="16"/>
                    <a:pt x="144" y="8"/>
                  </a:cubicBezTo>
                  <a:cubicBezTo>
                    <a:pt x="208" y="0"/>
                    <a:pt x="336" y="80"/>
                    <a:pt x="384" y="104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2625844" y="3635829"/>
              <a:ext cx="305943" cy="369332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1863085" y="3531570"/>
              <a:ext cx="533400" cy="53340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AC1D1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q0</a:t>
              </a:r>
              <a:endParaRPr lang="en-US" dirty="0"/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2472685" y="3750129"/>
              <a:ext cx="1689740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2091685" y="2979120"/>
              <a:ext cx="381000" cy="596900"/>
            </a:xfrm>
            <a:custGeom>
              <a:avLst/>
              <a:gdLst>
                <a:gd name="T0" fmla="*/ 0 w 240"/>
                <a:gd name="T1" fmla="*/ 328 h 376"/>
                <a:gd name="T2" fmla="*/ 96 w 240"/>
                <a:gd name="T3" fmla="*/ 40 h 376"/>
                <a:gd name="T4" fmla="*/ 240 w 240"/>
                <a:gd name="T5" fmla="*/ 88 h 376"/>
                <a:gd name="T6" fmla="*/ 96 w 240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376">
                  <a:moveTo>
                    <a:pt x="0" y="328"/>
                  </a:moveTo>
                  <a:cubicBezTo>
                    <a:pt x="28" y="204"/>
                    <a:pt x="56" y="80"/>
                    <a:pt x="96" y="40"/>
                  </a:cubicBezTo>
                  <a:cubicBezTo>
                    <a:pt x="136" y="0"/>
                    <a:pt x="240" y="32"/>
                    <a:pt x="240" y="88"/>
                  </a:cubicBezTo>
                  <a:cubicBezTo>
                    <a:pt x="240" y="144"/>
                    <a:pt x="168" y="260"/>
                    <a:pt x="96" y="376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 rot="9465505">
              <a:off x="1971035" y="4077670"/>
              <a:ext cx="381000" cy="596900"/>
            </a:xfrm>
            <a:custGeom>
              <a:avLst/>
              <a:gdLst>
                <a:gd name="T0" fmla="*/ 0 w 240"/>
                <a:gd name="T1" fmla="*/ 328 h 376"/>
                <a:gd name="T2" fmla="*/ 96 w 240"/>
                <a:gd name="T3" fmla="*/ 40 h 376"/>
                <a:gd name="T4" fmla="*/ 240 w 240"/>
                <a:gd name="T5" fmla="*/ 88 h 376"/>
                <a:gd name="T6" fmla="*/ 96 w 240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376">
                  <a:moveTo>
                    <a:pt x="0" y="328"/>
                  </a:moveTo>
                  <a:cubicBezTo>
                    <a:pt x="28" y="204"/>
                    <a:pt x="56" y="80"/>
                    <a:pt x="96" y="40"/>
                  </a:cubicBezTo>
                  <a:cubicBezTo>
                    <a:pt x="136" y="0"/>
                    <a:pt x="240" y="32"/>
                    <a:pt x="240" y="88"/>
                  </a:cubicBezTo>
                  <a:cubicBezTo>
                    <a:pt x="240" y="144"/>
                    <a:pt x="168" y="260"/>
                    <a:pt x="96" y="376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2027374" y="4213679"/>
              <a:ext cx="301660" cy="369332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 rot="6334606" flipH="1">
              <a:off x="4131145" y="3194382"/>
              <a:ext cx="490445" cy="117907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6"/>
            <p:cNvSpPr>
              <a:spLocks noChangeArrowheads="1"/>
            </p:cNvSpPr>
            <p:nvPr/>
          </p:nvSpPr>
          <p:spPr bwMode="auto">
            <a:xfrm>
              <a:off x="4125985" y="3481806"/>
              <a:ext cx="533400" cy="53340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q1</a:t>
              </a:r>
              <a:endParaRPr lang="en-US" dirty="0"/>
            </a:p>
          </p:txBody>
        </p:sp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4129860" y="4639852"/>
              <a:ext cx="533400" cy="53340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q3</a:t>
              </a:r>
              <a:endParaRPr lang="en-US" dirty="0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 rot="6334606" flipV="1">
              <a:off x="4108577" y="4272734"/>
              <a:ext cx="541038" cy="129336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152855" y="3999002"/>
              <a:ext cx="533400" cy="53340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AC1D1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err="1"/>
                <a:t>q</a:t>
              </a:r>
              <a:r>
                <a:rPr lang="en-US" dirty="0" err="1" smtClean="0"/>
                <a:t>N</a:t>
              </a:r>
              <a:endParaRPr lang="en-US" dirty="0"/>
            </a:p>
          </p:txBody>
        </p:sp>
        <p:sp>
          <p:nvSpPr>
            <p:cNvPr id="48" name="Line 4"/>
            <p:cNvSpPr>
              <a:spLocks noChangeShapeType="1"/>
            </p:cNvSpPr>
            <p:nvPr/>
          </p:nvSpPr>
          <p:spPr bwMode="auto">
            <a:xfrm flipV="1">
              <a:off x="4663260" y="4366079"/>
              <a:ext cx="1489595" cy="497226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 rot="20324274" flipV="1">
              <a:off x="4698971" y="4708983"/>
              <a:ext cx="1540315" cy="168659"/>
            </a:xfrm>
            <a:custGeom>
              <a:avLst/>
              <a:gdLst>
                <a:gd name="T0" fmla="*/ 0 w 384"/>
                <a:gd name="T1" fmla="*/ 152 h 152"/>
                <a:gd name="T2" fmla="*/ 144 w 384"/>
                <a:gd name="T3" fmla="*/ 8 h 152"/>
                <a:gd name="T4" fmla="*/ 384 w 384"/>
                <a:gd name="T5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152">
                  <a:moveTo>
                    <a:pt x="0" y="152"/>
                  </a:moveTo>
                  <a:cubicBezTo>
                    <a:pt x="40" y="84"/>
                    <a:pt x="80" y="16"/>
                    <a:pt x="144" y="8"/>
                  </a:cubicBezTo>
                  <a:cubicBezTo>
                    <a:pt x="208" y="0"/>
                    <a:pt x="336" y="80"/>
                    <a:pt x="384" y="104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 rot="20655293">
              <a:off x="4568840" y="4334063"/>
              <a:ext cx="1540315" cy="192210"/>
            </a:xfrm>
            <a:custGeom>
              <a:avLst/>
              <a:gdLst>
                <a:gd name="T0" fmla="*/ 0 w 384"/>
                <a:gd name="T1" fmla="*/ 152 h 152"/>
                <a:gd name="T2" fmla="*/ 144 w 384"/>
                <a:gd name="T3" fmla="*/ 8 h 152"/>
                <a:gd name="T4" fmla="*/ 384 w 384"/>
                <a:gd name="T5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152">
                  <a:moveTo>
                    <a:pt x="0" y="152"/>
                  </a:moveTo>
                  <a:cubicBezTo>
                    <a:pt x="40" y="84"/>
                    <a:pt x="80" y="16"/>
                    <a:pt x="144" y="8"/>
                  </a:cubicBezTo>
                  <a:cubicBezTo>
                    <a:pt x="208" y="0"/>
                    <a:pt x="336" y="80"/>
                    <a:pt x="384" y="104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6061778" y="2467888"/>
              <a:ext cx="533400" cy="53340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AC1D1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err="1"/>
                <a:t>q</a:t>
              </a:r>
              <a:r>
                <a:rPr lang="en-US" dirty="0" err="1" smtClean="0"/>
                <a:t>N</a:t>
              </a:r>
              <a:endParaRPr lang="en-US" dirty="0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>
              <a:off x="4649593" y="2701576"/>
              <a:ext cx="1423040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4016343" y="3112474"/>
              <a:ext cx="301660" cy="369332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5134838" y="2222698"/>
              <a:ext cx="301660" cy="369332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dirty="0"/>
            </a:p>
          </p:txBody>
        </p:sp>
      </p:grpSp>
      <p:pic>
        <p:nvPicPr>
          <p:cNvPr id="6" name="Picture 5" descr="Screen Shot 2014-11-16 at 15.30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" y="1218253"/>
            <a:ext cx="9144000" cy="56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9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37390"/>
              </p:ext>
            </p:extLst>
          </p:nvPr>
        </p:nvGraphicFramePr>
        <p:xfrm>
          <a:off x="381000" y="-284163"/>
          <a:ext cx="8229600" cy="548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Chart" r:id="rId4" imgW="6096000" imgH="4064000" progId="MSGraph.Chart.8">
                  <p:embed followColorScheme="full"/>
                </p:oleObj>
              </mc:Choice>
              <mc:Fallback>
                <p:oleObj name="Chart" r:id="rId4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-284163"/>
                        <a:ext cx="8229600" cy="548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3" descr="50-percent-noi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14938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75-percent-noise-gaussi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14938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75-percent-noi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14938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100-percent-noi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14938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lauwe heuve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14938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74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err="1" smtClean="0"/>
              <a:t>Conclusions</a:t>
            </a:r>
            <a:r>
              <a:rPr lang="nl-NL" dirty="0" smtClean="0"/>
              <a:t> </a:t>
            </a:r>
            <a:r>
              <a:rPr lang="nl-NL" dirty="0" err="1" smtClean="0"/>
              <a:t>Further</a:t>
            </a:r>
            <a:r>
              <a:rPr lang="nl-NL" dirty="0" smtClean="0"/>
              <a:t>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l-NL" dirty="0" err="1" smtClean="0"/>
              <a:t>Compression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/>
              <a:t>a</a:t>
            </a:r>
            <a:r>
              <a:rPr lang="nl-NL" dirty="0" err="1" smtClean="0"/>
              <a:t>utomated</a:t>
            </a:r>
            <a:r>
              <a:rPr lang="nl-NL" dirty="0" smtClean="0"/>
              <a:t> </a:t>
            </a:r>
            <a:r>
              <a:rPr lang="nl-NL" dirty="0"/>
              <a:t>model </a:t>
            </a:r>
            <a:r>
              <a:rPr lang="nl-NL" dirty="0" err="1" smtClean="0"/>
              <a:t>selection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/>
              <a:t> </a:t>
            </a:r>
            <a:r>
              <a:rPr lang="nl-NL" dirty="0" err="1" smtClean="0"/>
              <a:t>unique</a:t>
            </a:r>
            <a:r>
              <a:rPr lang="nl-NL" dirty="0" smtClean="0"/>
              <a:t> strings? No!</a:t>
            </a:r>
          </a:p>
          <a:p>
            <a:pPr lvl="0"/>
            <a:r>
              <a:rPr lang="nl-NL" dirty="0" smtClean="0"/>
              <a:t>Is </a:t>
            </a:r>
            <a:r>
              <a:rPr lang="nl-NL" dirty="0"/>
              <a:t>Big Data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smtClean="0"/>
              <a:t>more </a:t>
            </a:r>
            <a:r>
              <a:rPr lang="nl-NL" dirty="0"/>
              <a:t>Simple data</a:t>
            </a:r>
            <a:r>
              <a:rPr lang="nl-NL" dirty="0" smtClean="0"/>
              <a:t>? No!</a:t>
            </a:r>
          </a:p>
          <a:p>
            <a:pPr lvl="0"/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/>
              <a:t>is a </a:t>
            </a:r>
            <a:r>
              <a:rPr lang="nl-NL" dirty="0" err="1"/>
              <a:t>really</a:t>
            </a:r>
            <a:r>
              <a:rPr lang="nl-NL" dirty="0"/>
              <a:t> </a:t>
            </a:r>
            <a:r>
              <a:rPr lang="nl-NL" dirty="0" smtClean="0"/>
              <a:t>complex </a:t>
            </a:r>
            <a:r>
              <a:rPr lang="nl-NL" dirty="0"/>
              <a:t>system? </a:t>
            </a:r>
            <a:r>
              <a:rPr lang="nl-NL" dirty="0" err="1" smtClean="0"/>
              <a:t>Collapse</a:t>
            </a:r>
            <a:r>
              <a:rPr lang="nl-NL" dirty="0" smtClean="0"/>
              <a:t> </a:t>
            </a:r>
            <a:r>
              <a:rPr lang="nl-NL" dirty="0" err="1" smtClean="0"/>
              <a:t>Conjecture</a:t>
            </a:r>
            <a:r>
              <a:rPr lang="nl-NL" dirty="0" smtClean="0"/>
              <a:t>: model </a:t>
            </a:r>
            <a:r>
              <a:rPr lang="nl-NL" dirty="0" err="1" smtClean="0"/>
              <a:t>collapse</a:t>
            </a:r>
            <a:r>
              <a:rPr lang="nl-NL" dirty="0" smtClean="0"/>
              <a:t> </a:t>
            </a:r>
            <a:r>
              <a:rPr lang="nl-NL" dirty="0" err="1" smtClean="0"/>
              <a:t>phenomena</a:t>
            </a:r>
            <a:r>
              <a:rPr lang="nl-NL" dirty="0" smtClean="0"/>
              <a:t> are relevant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study</a:t>
            </a:r>
            <a:r>
              <a:rPr lang="nl-NL" dirty="0" smtClean="0"/>
              <a:t> of complex systems in the real </a:t>
            </a:r>
            <a:r>
              <a:rPr lang="nl-NL" dirty="0" err="1" smtClean="0"/>
              <a:t>world</a:t>
            </a:r>
            <a:r>
              <a:rPr lang="nl-NL" dirty="0" smtClean="0"/>
              <a:t>. (Brain, </a:t>
            </a:r>
            <a:r>
              <a:rPr lang="nl-NL" dirty="0" err="1" smtClean="0"/>
              <a:t>Cell</a:t>
            </a:r>
            <a:r>
              <a:rPr lang="nl-NL" dirty="0" smtClean="0"/>
              <a:t>, Stock Exchange etc.)</a:t>
            </a:r>
          </a:p>
          <a:p>
            <a:r>
              <a:rPr lang="nl-NL" dirty="0"/>
              <a:t>Wat are </a:t>
            </a:r>
            <a:r>
              <a:rPr lang="nl-NL" dirty="0" err="1"/>
              <a:t>viable</a:t>
            </a:r>
            <a:r>
              <a:rPr lang="nl-NL" dirty="0"/>
              <a:t> </a:t>
            </a:r>
            <a:r>
              <a:rPr lang="nl-NL" dirty="0" err="1"/>
              <a:t>restrictions</a:t>
            </a:r>
            <a:r>
              <a:rPr lang="nl-NL" dirty="0"/>
              <a:t> on model classes?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material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4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Rt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" y="1514053"/>
            <a:ext cx="8069834" cy="5064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2302" y="6269576"/>
            <a:ext cx="286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Neary</a:t>
            </a:r>
            <a:r>
              <a:rPr lang="en-US" dirty="0"/>
              <a:t>, Woods SOFSEM 2012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261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 are very small universal machines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255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And very large data sets</a:t>
            </a:r>
            <a:endParaRPr lang="nl-NL" dirty="0">
              <a:latin typeface="Calibri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36688"/>
            <a:ext cx="8278812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10^10 bits	Human genetic code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10^14 bits 	Human brain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10^17 bits	Salt </a:t>
            </a:r>
            <a:r>
              <a:rPr lang="en-US" dirty="0" err="1">
                <a:latin typeface="Calibri" charset="0"/>
              </a:rPr>
              <a:t>cristal</a:t>
            </a:r>
            <a:r>
              <a:rPr lang="en-US" dirty="0">
                <a:latin typeface="Calibri" charset="0"/>
              </a:rPr>
              <a:t> at quantum level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10^30 bits	Ultimate laptop (1 kg plasma)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10^92 bits	Total Universe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10^123 	Total number of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computational steps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since Big Bang (Seth Lloyd)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nl-NL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  <p:pic>
        <p:nvPicPr>
          <p:cNvPr id="27652" name="Picture 4" descr="llo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13250"/>
            <a:ext cx="17335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78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31 at 21.45.3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2141" r="13491" b="12728"/>
          <a:stretch/>
        </p:blipFill>
        <p:spPr>
          <a:xfrm>
            <a:off x="275411" y="122395"/>
            <a:ext cx="8751922" cy="61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9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31 at 21.45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2616" r="16335" b="10915"/>
          <a:stretch/>
        </p:blipFill>
        <p:spPr>
          <a:xfrm>
            <a:off x="306011" y="15717"/>
            <a:ext cx="8384710" cy="61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2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31 at 21.45.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t="1886" r="12368" b="13799"/>
          <a:stretch/>
        </p:blipFill>
        <p:spPr>
          <a:xfrm>
            <a:off x="0" y="0"/>
            <a:ext cx="9333778" cy="63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2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DSC01153-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33375"/>
            <a:ext cx="2087563" cy="15668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7" descr="DSC01161-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333375"/>
            <a:ext cx="2089150" cy="15668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8" descr="DSC01162-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333375"/>
            <a:ext cx="2089150" cy="15668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9" descr="DSC01163-n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2276475"/>
            <a:ext cx="1944687" cy="1458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12" descr="DSC01164-ne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276475"/>
            <a:ext cx="2016125" cy="15128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13" descr="DSC01166-n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276475"/>
            <a:ext cx="2016125" cy="15128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530" name="Object 17"/>
          <p:cNvGraphicFramePr>
            <a:graphicFrameLocks noChangeAspect="1"/>
          </p:cNvGraphicFramePr>
          <p:nvPr/>
        </p:nvGraphicFramePr>
        <p:xfrm>
          <a:off x="1984375" y="3802063"/>
          <a:ext cx="5018088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Worksheet" r:id="rId10" imgW="9525000" imgH="5981700" progId="Excel.Sheet.8">
                  <p:embed/>
                </p:oleObj>
              </mc:Choice>
              <mc:Fallback>
                <p:oleObj name="Worksheet" r:id="rId10" imgW="9525000" imgH="5981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3802063"/>
                        <a:ext cx="5018088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18"/>
          <p:cNvSpPr txBox="1">
            <a:spLocks noChangeArrowheads="1"/>
          </p:cNvSpPr>
          <p:nvPr/>
        </p:nvSpPr>
        <p:spPr bwMode="auto">
          <a:xfrm>
            <a:off x="1887538" y="-793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  <a:endParaRPr lang="nl-NL"/>
          </a:p>
        </p:txBody>
      </p:sp>
      <p:sp>
        <p:nvSpPr>
          <p:cNvPr id="22538" name="Text Box 20"/>
          <p:cNvSpPr txBox="1">
            <a:spLocks noChangeArrowheads="1"/>
          </p:cNvSpPr>
          <p:nvPr/>
        </p:nvSpPr>
        <p:spPr bwMode="auto">
          <a:xfrm>
            <a:off x="4260850" y="-2698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  <a:endParaRPr lang="nl-NL"/>
          </a:p>
        </p:txBody>
      </p:sp>
      <p:sp>
        <p:nvSpPr>
          <p:cNvPr id="22539" name="Text Box 21"/>
          <p:cNvSpPr txBox="1">
            <a:spLocks noChangeArrowheads="1"/>
          </p:cNvSpPr>
          <p:nvPr/>
        </p:nvSpPr>
        <p:spPr bwMode="auto">
          <a:xfrm>
            <a:off x="6492875" y="-3333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  <a:endParaRPr lang="nl-NL"/>
          </a:p>
        </p:txBody>
      </p:sp>
      <p:sp>
        <p:nvSpPr>
          <p:cNvPr id="22540" name="Text Box 23"/>
          <p:cNvSpPr txBox="1">
            <a:spLocks noChangeArrowheads="1"/>
          </p:cNvSpPr>
          <p:nvPr/>
        </p:nvSpPr>
        <p:spPr bwMode="auto">
          <a:xfrm>
            <a:off x="1908175" y="19097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  <a:endParaRPr lang="nl-NL"/>
          </a:p>
        </p:txBody>
      </p:sp>
      <p:sp>
        <p:nvSpPr>
          <p:cNvPr id="22541" name="Text Box 24"/>
          <p:cNvSpPr txBox="1">
            <a:spLocks noChangeArrowheads="1"/>
          </p:cNvSpPr>
          <p:nvPr/>
        </p:nvSpPr>
        <p:spPr bwMode="auto">
          <a:xfrm>
            <a:off x="4284663" y="1916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5</a:t>
            </a:r>
            <a:endParaRPr lang="nl-NL"/>
          </a:p>
        </p:txBody>
      </p:sp>
      <p:sp>
        <p:nvSpPr>
          <p:cNvPr id="22542" name="Text Box 25"/>
          <p:cNvSpPr txBox="1">
            <a:spLocks noChangeArrowheads="1"/>
          </p:cNvSpPr>
          <p:nvPr/>
        </p:nvSpPr>
        <p:spPr bwMode="auto">
          <a:xfrm>
            <a:off x="6516688" y="1916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6</a:t>
            </a:r>
            <a:endParaRPr lang="nl-NL"/>
          </a:p>
        </p:txBody>
      </p:sp>
      <p:sp>
        <p:nvSpPr>
          <p:cNvPr id="22543" name="Rectangle 26"/>
          <p:cNvSpPr>
            <a:spLocks noChangeArrowheads="1"/>
          </p:cNvSpPr>
          <p:nvPr/>
        </p:nvSpPr>
        <p:spPr bwMode="auto">
          <a:xfrm>
            <a:off x="6156325" y="5156200"/>
            <a:ext cx="1152525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2544" name="Rectangle 27"/>
          <p:cNvSpPr>
            <a:spLocks noChangeArrowheads="1"/>
          </p:cNvSpPr>
          <p:nvPr/>
        </p:nvSpPr>
        <p:spPr bwMode="auto">
          <a:xfrm>
            <a:off x="3924300" y="3860800"/>
            <a:ext cx="11525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78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Need for new measure(s) of information </a:t>
            </a:r>
            <a:endParaRPr lang="nl-NL">
              <a:latin typeface="Calibri" charset="0"/>
            </a:endParaRPr>
          </a:p>
        </p:txBody>
      </p:sp>
      <p:sp>
        <p:nvSpPr>
          <p:cNvPr id="27651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>
                <a:latin typeface="Calibri" charset="0"/>
              </a:rPr>
              <a:t>Esthetic Measure (Birkhoff, Bense)</a:t>
            </a:r>
          </a:p>
          <a:p>
            <a:r>
              <a:rPr lang="nl-NL">
                <a:latin typeface="Calibri" charset="0"/>
              </a:rPr>
              <a:t>Sophistication (Koppel)</a:t>
            </a:r>
          </a:p>
          <a:p>
            <a:r>
              <a:rPr lang="nl-NL">
                <a:latin typeface="Calibri" charset="0"/>
              </a:rPr>
              <a:t>Logical Depth (Bennet)</a:t>
            </a:r>
          </a:p>
          <a:p>
            <a:r>
              <a:rPr lang="nl-NL">
                <a:latin typeface="Calibri" charset="0"/>
              </a:rPr>
              <a:t>Statistical complexity (Crutchfield, Young)</a:t>
            </a:r>
          </a:p>
          <a:p>
            <a:r>
              <a:rPr lang="nl-NL">
                <a:latin typeface="Calibri" charset="0"/>
              </a:rPr>
              <a:t>Effective complexity (Gell-Mann and Lloyd)</a:t>
            </a:r>
          </a:p>
          <a:p>
            <a:r>
              <a:rPr lang="nl-NL">
                <a:latin typeface="Calibri" charset="0"/>
              </a:rPr>
              <a:t>Meaningful Information (Vitanyi)</a:t>
            </a:r>
          </a:p>
          <a:p>
            <a:r>
              <a:rPr lang="nl-NL">
                <a:latin typeface="Calibri" charset="0"/>
              </a:rPr>
              <a:t>Self-dissimilarity (Wolpert and McReady)</a:t>
            </a:r>
          </a:p>
          <a:p>
            <a:r>
              <a:rPr lang="nl-NL">
                <a:latin typeface="Calibri" charset="0"/>
              </a:rPr>
              <a:t>Computational Depth (Antunes et al.)</a:t>
            </a:r>
          </a:p>
        </p:txBody>
      </p:sp>
    </p:spTree>
    <p:extLst>
      <p:ext uri="{BB962C8B-B14F-4D97-AF65-F5344CB8AC3E}">
        <p14:creationId xmlns:p14="http://schemas.microsoft.com/office/powerpoint/2010/main" val="242470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31 at 21.45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t="2143" r="10650" b="4835"/>
          <a:stretch/>
        </p:blipFill>
        <p:spPr>
          <a:xfrm>
            <a:off x="104747" y="116139"/>
            <a:ext cx="9009963" cy="66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6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cycle </a:t>
            </a:r>
            <a:endParaRPr lang="nl-NL" dirty="0"/>
          </a:p>
        </p:txBody>
      </p:sp>
      <p:sp>
        <p:nvSpPr>
          <p:cNvPr id="9" name="Gekromde PIJL-OMLAAG 8"/>
          <p:cNvSpPr/>
          <p:nvPr/>
        </p:nvSpPr>
        <p:spPr>
          <a:xfrm flipH="1">
            <a:off x="2071670" y="1643050"/>
            <a:ext cx="5000660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0" name="Afbeelding 9" descr="planet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66" y="4832006"/>
            <a:ext cx="1428760" cy="1149705"/>
          </a:xfrm>
          <a:prstGeom prst="rect">
            <a:avLst/>
          </a:prstGeom>
        </p:spPr>
      </p:pic>
      <p:pic>
        <p:nvPicPr>
          <p:cNvPr id="11" name="Afbeelding 10" descr="tycho brah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4643446"/>
            <a:ext cx="1143008" cy="1451620"/>
          </a:xfrm>
          <a:prstGeom prst="rect">
            <a:avLst/>
          </a:prstGeom>
        </p:spPr>
      </p:pic>
      <p:pic>
        <p:nvPicPr>
          <p:cNvPr id="12" name="Afbeelding 11" descr="keppler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6314" y="4714884"/>
            <a:ext cx="1181475" cy="1428761"/>
          </a:xfrm>
          <a:prstGeom prst="rect">
            <a:avLst/>
          </a:prstGeom>
        </p:spPr>
      </p:pic>
      <p:pic>
        <p:nvPicPr>
          <p:cNvPr id="13" name="Afbeelding 12" descr="perkenwe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15074" y="4744162"/>
            <a:ext cx="1500198" cy="13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examples</a:t>
            </a:r>
            <a:endParaRPr lang="nl-NL"/>
          </a:p>
        </p:txBody>
      </p:sp>
      <p:graphicFrame>
        <p:nvGraphicFramePr>
          <p:cNvPr id="583683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2057400"/>
          <a:ext cx="7772400" cy="4708143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Data: D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Structural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Theory:  T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 Hoc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Part: T(D)</a:t>
                      </a: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 of our solar system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Keppler’s laws 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Trajectories and mass of the planets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Reuters data base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English grammar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order of the individual sentences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composition by Bach 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Bach’s style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Themes, repetition etc. 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0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</a:t>
            </a:r>
            <a:r>
              <a:rPr lang="en-US" dirty="0" smtClean="0"/>
              <a:t>Intuition: learning is data compression</a:t>
            </a:r>
            <a:endParaRPr lang="nl-NL" dirty="0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regularities in the data set allow us to compress the data set. </a:t>
            </a:r>
          </a:p>
          <a:p>
            <a:r>
              <a:rPr lang="en-US" dirty="0"/>
              <a:t>If the </a:t>
            </a:r>
            <a:r>
              <a:rPr lang="en-US" dirty="0" smtClean="0"/>
              <a:t>data set </a:t>
            </a:r>
            <a:r>
              <a:rPr lang="en-US" dirty="0"/>
              <a:t>is ‘representative’ then regularities in the training set will be representative for regularities in an unseen test set.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39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1029</Words>
  <Application>Microsoft Macintosh PowerPoint</Application>
  <PresentationFormat>On-screen Show (4:3)</PresentationFormat>
  <Paragraphs>281</Paragraphs>
  <Slides>36</Slides>
  <Notes>18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Office Theme</vt:lpstr>
      <vt:lpstr>Chart</vt:lpstr>
      <vt:lpstr>Worksheet</vt:lpstr>
      <vt:lpstr>Equation</vt:lpstr>
      <vt:lpstr>Facticity, Complexity and Big Data</vt:lpstr>
      <vt:lpstr>PowerPoint Presentation</vt:lpstr>
      <vt:lpstr>PowerPoint Presentation</vt:lpstr>
      <vt:lpstr>PowerPoint Presentation</vt:lpstr>
      <vt:lpstr>Need for new measure(s) of information </vt:lpstr>
      <vt:lpstr>PowerPoint Presentation</vt:lpstr>
      <vt:lpstr>Research cycle </vt:lpstr>
      <vt:lpstr>Some examples</vt:lpstr>
      <vt:lpstr>Basic Intuition: learning is data compression</vt:lpstr>
      <vt:lpstr>Some conventions</vt:lpstr>
      <vt:lpstr>Selecting the best model according to Bayes</vt:lpstr>
      <vt:lpstr>The minimum description length (MDL) principle: J.Rissanen</vt:lpstr>
      <vt:lpstr>Two-part code optimal compression given a model class C</vt:lpstr>
      <vt:lpstr>Facticity </vt:lpstr>
      <vt:lpstr>Turing two-part code optimal compression</vt:lpstr>
      <vt:lpstr>PowerPoint Presentation</vt:lpstr>
      <vt:lpstr>Two problems (and their solutions)</vt:lpstr>
      <vt:lpstr>PowerPoint Presentation</vt:lpstr>
      <vt:lpstr>PowerPoint Presentation</vt:lpstr>
      <vt:lpstr>PowerPoint Presentation</vt:lpstr>
      <vt:lpstr>Collapse point Conjecture </vt:lpstr>
      <vt:lpstr>PowerPoint Presentation</vt:lpstr>
      <vt:lpstr>Some applications</vt:lpstr>
      <vt:lpstr>Classification of processes</vt:lpstr>
      <vt:lpstr>Factic processes</vt:lpstr>
      <vt:lpstr>Regular Languages: Deterministic Finite Automata (DFA)</vt:lpstr>
      <vt:lpstr>PowerPoint Presentation</vt:lpstr>
      <vt:lpstr>Graph of Delta function of TM</vt:lpstr>
      <vt:lpstr>Erdős–Rényi models Percolation models </vt:lpstr>
      <vt:lpstr>Conclusions Further research</vt:lpstr>
      <vt:lpstr>Additional material </vt:lpstr>
      <vt:lpstr>There are very small universal machines</vt:lpstr>
      <vt:lpstr>And very large data sets</vt:lpstr>
      <vt:lpstr>PowerPoint Presentation</vt:lpstr>
      <vt:lpstr>PowerPoint Presentation</vt:lpstr>
      <vt:lpstr>PowerPoint Presentation</vt:lpstr>
    </vt:vector>
  </TitlesOfParts>
  <Company>Atelier Adriaans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Facticity, Complexity  and Big Data</dc:title>
  <dc:creator>Pieter Adriaans</dc:creator>
  <cp:lastModifiedBy>Pieter Adriaans</cp:lastModifiedBy>
  <cp:revision>54</cp:revision>
  <dcterms:created xsi:type="dcterms:W3CDTF">2014-10-29T07:11:16Z</dcterms:created>
  <dcterms:modified xsi:type="dcterms:W3CDTF">2014-11-18T15:28:07Z</dcterms:modified>
</cp:coreProperties>
</file>